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3" r:id="rId3"/>
  </p:sldMasterIdLst>
  <p:notesMasterIdLst>
    <p:notesMasterId r:id="rId35"/>
  </p:notesMasterIdLst>
  <p:sldIdLst>
    <p:sldId id="281" r:id="rId4"/>
    <p:sldId id="1639" r:id="rId5"/>
    <p:sldId id="1640" r:id="rId6"/>
    <p:sldId id="293" r:id="rId7"/>
    <p:sldId id="294" r:id="rId8"/>
    <p:sldId id="261" r:id="rId9"/>
    <p:sldId id="287" r:id="rId10"/>
    <p:sldId id="1667" r:id="rId11"/>
    <p:sldId id="1666" r:id="rId12"/>
    <p:sldId id="265" r:id="rId13"/>
    <p:sldId id="1648" r:id="rId14"/>
    <p:sldId id="267" r:id="rId15"/>
    <p:sldId id="268" r:id="rId16"/>
    <p:sldId id="305" r:id="rId17"/>
    <p:sldId id="1670" r:id="rId18"/>
    <p:sldId id="1672" r:id="rId19"/>
    <p:sldId id="1674" r:id="rId20"/>
    <p:sldId id="1675" r:id="rId21"/>
    <p:sldId id="1676"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7"/>
    <p:restoredTop sz="87919"/>
  </p:normalViewPr>
  <p:slideViewPr>
    <p:cSldViewPr snapToGrid="0">
      <p:cViewPr>
        <p:scale>
          <a:sx n="81" d="100"/>
          <a:sy n="81" d="100"/>
        </p:scale>
        <p:origin x="40" y="12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https://uams-my.sharepoint.com/personal/smithcarsona_uams_edu/Documents/Edited%20data%20cop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ams-my.sharepoint.com/personal/smithcarsona_uams_edu/Documents/Edited%20data%20cop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55765064150985"/>
          <c:y val="3.4008347503478129E-2"/>
          <c:w val="0.84085997182606431"/>
          <c:h val="0.74393126272726495"/>
        </c:manualLayout>
      </c:layout>
      <c:barChart>
        <c:barDir val="col"/>
        <c:grouping val="clustered"/>
        <c:varyColors val="0"/>
        <c:ser>
          <c:idx val="0"/>
          <c:order val="0"/>
          <c:tx>
            <c:strRef>
              <c:f>Sheet1!$BW$179</c:f>
              <c:strCache>
                <c:ptCount val="1"/>
                <c:pt idx="0">
                  <c:v>More-likely</c:v>
                </c:pt>
              </c:strCache>
            </c:strRef>
          </c:tx>
          <c:spPr>
            <a:solidFill>
              <a:schemeClr val="accent2"/>
            </a:solidFill>
            <a:ln>
              <a:noFill/>
            </a:ln>
            <a:effectLst/>
          </c:spPr>
          <c:invertIfNegative val="0"/>
          <c:dLbls>
            <c:dLbl>
              <c:idx val="2"/>
              <c:layout>
                <c:manualLayout>
                  <c:x val="-6.6371681415930018E-3"/>
                  <c:y val="-5.1167247804391703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DB9-A848-B608-F4BE48F254AB}"/>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Sheet1!$BV$180:$BV$183</c:f>
              <c:strCache>
                <c:ptCount val="4"/>
                <c:pt idx="0">
                  <c:v>First-degree relatives</c:v>
                </c:pt>
                <c:pt idx="1">
                  <c:v>Second/third-degree relatives</c:v>
                </c:pt>
                <c:pt idx="2">
                  <c:v>Cultural community</c:v>
                </c:pt>
                <c:pt idx="3">
                  <c:v>Public health</c:v>
                </c:pt>
              </c:strCache>
            </c:strRef>
          </c:cat>
          <c:val>
            <c:numRef>
              <c:f>Sheet1!$BW$180:$BW$183</c:f>
              <c:numCache>
                <c:formatCode>0.00%</c:formatCode>
                <c:ptCount val="4"/>
                <c:pt idx="0" formatCode="0%">
                  <c:v>0.69</c:v>
                </c:pt>
                <c:pt idx="1">
                  <c:v>0.56100000000000005</c:v>
                </c:pt>
                <c:pt idx="2">
                  <c:v>0.375</c:v>
                </c:pt>
                <c:pt idx="3">
                  <c:v>0.42699999999999999</c:v>
                </c:pt>
              </c:numCache>
            </c:numRef>
          </c:val>
          <c:extLst>
            <c:ext xmlns:c16="http://schemas.microsoft.com/office/drawing/2014/chart" uri="{C3380CC4-5D6E-409C-BE32-E72D297353CC}">
              <c16:uniqueId val="{00000001-9DB9-A848-B608-F4BE48F254AB}"/>
            </c:ext>
          </c:extLst>
        </c:ser>
        <c:ser>
          <c:idx val="1"/>
          <c:order val="1"/>
          <c:tx>
            <c:strRef>
              <c:f>Sheet1!$BX$179</c:f>
              <c:strCache>
                <c:ptCount val="1"/>
                <c:pt idx="0">
                  <c:v>Equally as likely</c:v>
                </c:pt>
              </c:strCache>
            </c:strRef>
          </c:tx>
          <c:spPr>
            <a:solidFill>
              <a:schemeClr val="accent4"/>
            </a:solidFill>
            <a:ln>
              <a:noFill/>
            </a:ln>
            <a:effectLst/>
          </c:spPr>
          <c:invertIfNegative val="0"/>
          <c:dLbls>
            <c:dLbl>
              <c:idx val="3"/>
              <c:layout>
                <c:manualLayout>
                  <c:x val="1.8316710411198499E-2"/>
                  <c:y val="-6.4242975930297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B9-A848-B608-F4BE48F254AB}"/>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Sheet1!$BV$180:$BV$183</c:f>
              <c:strCache>
                <c:ptCount val="4"/>
                <c:pt idx="0">
                  <c:v>First-degree relatives</c:v>
                </c:pt>
                <c:pt idx="1">
                  <c:v>Second/third-degree relatives</c:v>
                </c:pt>
                <c:pt idx="2">
                  <c:v>Cultural community</c:v>
                </c:pt>
                <c:pt idx="3">
                  <c:v>Public health</c:v>
                </c:pt>
              </c:strCache>
            </c:strRef>
          </c:cat>
          <c:val>
            <c:numRef>
              <c:f>Sheet1!$BX$180:$BX$183</c:f>
              <c:numCache>
                <c:formatCode>0%</c:formatCode>
                <c:ptCount val="4"/>
                <c:pt idx="0">
                  <c:v>0.31</c:v>
                </c:pt>
                <c:pt idx="1">
                  <c:v>0.39</c:v>
                </c:pt>
                <c:pt idx="2">
                  <c:v>0.49</c:v>
                </c:pt>
                <c:pt idx="3" formatCode="0.00%">
                  <c:v>0.42699999999999999</c:v>
                </c:pt>
              </c:numCache>
            </c:numRef>
          </c:val>
          <c:extLst>
            <c:ext xmlns:c16="http://schemas.microsoft.com/office/drawing/2014/chart" uri="{C3380CC4-5D6E-409C-BE32-E72D297353CC}">
              <c16:uniqueId val="{00000003-9DB9-A848-B608-F4BE48F254AB}"/>
            </c:ext>
          </c:extLst>
        </c:ser>
        <c:ser>
          <c:idx val="2"/>
          <c:order val="2"/>
          <c:tx>
            <c:strRef>
              <c:f>Sheet1!$BY$179</c:f>
              <c:strCache>
                <c:ptCount val="1"/>
                <c:pt idx="0">
                  <c:v>Less likely</c:v>
                </c:pt>
              </c:strCache>
            </c:strRef>
          </c:tx>
          <c:spPr>
            <a:solidFill>
              <a:schemeClr val="accent6"/>
            </a:solidFill>
            <a:ln>
              <a:noFill/>
            </a:ln>
            <a:effectLst/>
          </c:spPr>
          <c:invertIfNegative val="0"/>
          <c:dLbls>
            <c:dLbl>
              <c:idx val="1"/>
              <c:layout>
                <c:manualLayout>
                  <c:x val="4.4247787610618662E-3"/>
                  <c:y val="2.55836239021956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B9-A848-B608-F4BE48F254AB}"/>
                </c:ext>
              </c:extLst>
            </c:dLbl>
            <c:dLbl>
              <c:idx val="2"/>
              <c:layout>
                <c:manualLayout>
                  <c:x val="2.0526027996500436E-2"/>
                  <c:y val="2.89304789201585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B9-A848-B608-F4BE48F254AB}"/>
                </c:ext>
              </c:extLst>
            </c:dLbl>
            <c:dLbl>
              <c:idx val="3"/>
              <c:layout>
                <c:manualLayout>
                  <c:x val="3.3830818022747157E-2"/>
                  <c:y val="2.8930478920159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DB9-A848-B608-F4BE48F254AB}"/>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Sheet1!$BV$180:$BV$183</c:f>
              <c:strCache>
                <c:ptCount val="4"/>
                <c:pt idx="0">
                  <c:v>First-degree relatives</c:v>
                </c:pt>
                <c:pt idx="1">
                  <c:v>Second/third-degree relatives</c:v>
                </c:pt>
                <c:pt idx="2">
                  <c:v>Cultural community</c:v>
                </c:pt>
                <c:pt idx="3">
                  <c:v>Public health</c:v>
                </c:pt>
              </c:strCache>
            </c:strRef>
          </c:cat>
          <c:val>
            <c:numRef>
              <c:f>Sheet1!$BY$180:$BY$183</c:f>
              <c:numCache>
                <c:formatCode>0.00%</c:formatCode>
                <c:ptCount val="4"/>
                <c:pt idx="0" formatCode="0%">
                  <c:v>0</c:v>
                </c:pt>
                <c:pt idx="1">
                  <c:v>4.9000000000000002E-2</c:v>
                </c:pt>
                <c:pt idx="2">
                  <c:v>0.13500000000000001</c:v>
                </c:pt>
                <c:pt idx="3">
                  <c:v>0.14599999999999999</c:v>
                </c:pt>
              </c:numCache>
            </c:numRef>
          </c:val>
          <c:extLst>
            <c:ext xmlns:c16="http://schemas.microsoft.com/office/drawing/2014/chart" uri="{C3380CC4-5D6E-409C-BE32-E72D297353CC}">
              <c16:uniqueId val="{00000007-9DB9-A848-B608-F4BE48F254AB}"/>
            </c:ext>
          </c:extLst>
        </c:ser>
        <c:dLbls>
          <c:showLegendKey val="0"/>
          <c:showVal val="0"/>
          <c:showCatName val="0"/>
          <c:showSerName val="0"/>
          <c:showPercent val="0"/>
          <c:showBubbleSize val="0"/>
        </c:dLbls>
        <c:gapWidth val="219"/>
        <c:overlap val="-27"/>
        <c:axId val="1656495472"/>
        <c:axId val="1660747312"/>
      </c:barChart>
      <c:catAx>
        <c:axId val="165649547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dirty="0"/>
                  <a:t>Groups</a:t>
                </a:r>
              </a:p>
            </c:rich>
          </c:tx>
          <c:layout>
            <c:manualLayout>
              <c:xMode val="edge"/>
              <c:yMode val="edge"/>
              <c:x val="0.46927182774719534"/>
              <c:y val="0.9278563965002408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660747312"/>
        <c:crosses val="autoZero"/>
        <c:auto val="1"/>
        <c:lblAlgn val="ctr"/>
        <c:lblOffset val="100"/>
        <c:noMultiLvlLbl val="0"/>
      </c:catAx>
      <c:valAx>
        <c:axId val="1660747312"/>
        <c:scaling>
          <c:orientation val="minMax"/>
          <c:max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b="1" dirty="0"/>
                  <a:t> Likelihood to Communicate with Group </a:t>
                </a:r>
              </a:p>
            </c:rich>
          </c:tx>
          <c:layout>
            <c:manualLayout>
              <c:xMode val="edge"/>
              <c:yMode val="edge"/>
              <c:x val="1.0526444150233433E-2"/>
              <c:y val="9.2328075529304027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6564954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0.36344461390820093"/>
          <c:y val="5.6570950736583803E-2"/>
          <c:w val="0.5818253638007973"/>
          <c:h val="5.921201417298491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2189626339699"/>
          <c:y val="3.5313001605136438E-2"/>
          <c:w val="0.84043235997048094"/>
          <c:h val="0.73410775900203473"/>
        </c:manualLayout>
      </c:layout>
      <c:barChart>
        <c:barDir val="col"/>
        <c:grouping val="clustered"/>
        <c:varyColors val="0"/>
        <c:ser>
          <c:idx val="0"/>
          <c:order val="0"/>
          <c:tx>
            <c:strRef>
              <c:f>Sheet1!$BW$192</c:f>
              <c:strCache>
                <c:ptCount val="1"/>
                <c:pt idx="0">
                  <c:v>More-likely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Sheet1!$BV$193:$BV$196</c:f>
              <c:strCache>
                <c:ptCount val="4"/>
                <c:pt idx="0">
                  <c:v>First-degree relatives</c:v>
                </c:pt>
                <c:pt idx="1">
                  <c:v>Second/third-degree relatives</c:v>
                </c:pt>
                <c:pt idx="2">
                  <c:v>Cultural community</c:v>
                </c:pt>
                <c:pt idx="3">
                  <c:v>Public health</c:v>
                </c:pt>
              </c:strCache>
            </c:strRef>
          </c:cat>
          <c:val>
            <c:numRef>
              <c:f>Sheet1!$BW$193:$BW$196</c:f>
              <c:numCache>
                <c:formatCode>0.00%</c:formatCode>
                <c:ptCount val="4"/>
                <c:pt idx="0" formatCode="0%">
                  <c:v>0.81799999999999995</c:v>
                </c:pt>
                <c:pt idx="1">
                  <c:v>0.68200000000000005</c:v>
                </c:pt>
                <c:pt idx="2">
                  <c:v>0.54500000000000004</c:v>
                </c:pt>
                <c:pt idx="3">
                  <c:v>0.59099999999999997</c:v>
                </c:pt>
              </c:numCache>
            </c:numRef>
          </c:val>
          <c:extLst>
            <c:ext xmlns:c16="http://schemas.microsoft.com/office/drawing/2014/chart" uri="{C3380CC4-5D6E-409C-BE32-E72D297353CC}">
              <c16:uniqueId val="{00000000-28A7-7345-AF55-ADC0757D695C}"/>
            </c:ext>
          </c:extLst>
        </c:ser>
        <c:ser>
          <c:idx val="1"/>
          <c:order val="1"/>
          <c:tx>
            <c:strRef>
              <c:f>Sheet1!$BX$192</c:f>
              <c:strCache>
                <c:ptCount val="1"/>
                <c:pt idx="0">
                  <c:v>Equally as likely</c:v>
                </c:pt>
              </c:strCache>
            </c:strRef>
          </c:tx>
          <c:spPr>
            <a:solidFill>
              <a:schemeClr val="accent4"/>
            </a:solidFill>
            <a:ln>
              <a:noFill/>
            </a:ln>
            <a:effectLst/>
          </c:spPr>
          <c:invertIfNegative val="0"/>
          <c:dLbls>
            <c:dLbl>
              <c:idx val="3"/>
              <c:layout>
                <c:manualLayout>
                  <c:x val="1.0748065348237317E-2"/>
                  <c:y val="3.21027287319416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A7-7345-AF55-ADC0757D695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Sheet1!$BV$193:$BV$196</c:f>
              <c:strCache>
                <c:ptCount val="4"/>
                <c:pt idx="0">
                  <c:v>First-degree relatives</c:v>
                </c:pt>
                <c:pt idx="1">
                  <c:v>Second/third-degree relatives</c:v>
                </c:pt>
                <c:pt idx="2">
                  <c:v>Cultural community</c:v>
                </c:pt>
                <c:pt idx="3">
                  <c:v>Public health</c:v>
                </c:pt>
              </c:strCache>
            </c:strRef>
          </c:cat>
          <c:val>
            <c:numRef>
              <c:f>Sheet1!$BX$193:$BX$196</c:f>
              <c:numCache>
                <c:formatCode>0%</c:formatCode>
                <c:ptCount val="4"/>
                <c:pt idx="0">
                  <c:v>0.182</c:v>
                </c:pt>
                <c:pt idx="1">
                  <c:v>0.318</c:v>
                </c:pt>
                <c:pt idx="2">
                  <c:v>0.31900000000000001</c:v>
                </c:pt>
                <c:pt idx="3" formatCode="0.00%">
                  <c:v>0.27200000000000002</c:v>
                </c:pt>
              </c:numCache>
            </c:numRef>
          </c:val>
          <c:extLst>
            <c:ext xmlns:c16="http://schemas.microsoft.com/office/drawing/2014/chart" uri="{C3380CC4-5D6E-409C-BE32-E72D297353CC}">
              <c16:uniqueId val="{00000002-28A7-7345-AF55-ADC0757D695C}"/>
            </c:ext>
          </c:extLst>
        </c:ser>
        <c:ser>
          <c:idx val="2"/>
          <c:order val="2"/>
          <c:tx>
            <c:strRef>
              <c:f>Sheet1!$BY$192</c:f>
              <c:strCache>
                <c:ptCount val="1"/>
                <c:pt idx="0">
                  <c:v>Less likely</c:v>
                </c:pt>
              </c:strCache>
            </c:strRef>
          </c:tx>
          <c:spPr>
            <a:solidFill>
              <a:schemeClr val="accent6"/>
            </a:solidFill>
            <a:ln>
              <a:noFill/>
            </a:ln>
            <a:effectLst/>
          </c:spPr>
          <c:invertIfNegative val="0"/>
          <c:dLbls>
            <c:dLbl>
              <c:idx val="1"/>
              <c:layout>
                <c:manualLayout>
                  <c:x val="9.5011876484560574E-3"/>
                  <c:y val="2.55836290559117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A7-7345-AF55-ADC0757D695C}"/>
                </c:ext>
              </c:extLst>
            </c:dLbl>
            <c:dLbl>
              <c:idx val="2"/>
              <c:layout>
                <c:manualLayout>
                  <c:x val="2.8461460433387854E-2"/>
                  <c:y val="3.2102932910593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A7-7345-AF55-ADC0757D695C}"/>
                </c:ext>
              </c:extLst>
            </c:dLbl>
            <c:dLbl>
              <c:idx val="3"/>
              <c:layout>
                <c:manualLayout>
                  <c:x val="1.3064133016627079E-2"/>
                  <c:y val="2.55836290559117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A7-7345-AF55-ADC0757D695C}"/>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Sheet1!$BV$193:$BV$196</c:f>
              <c:strCache>
                <c:ptCount val="4"/>
                <c:pt idx="0">
                  <c:v>First-degree relatives</c:v>
                </c:pt>
                <c:pt idx="1">
                  <c:v>Second/third-degree relatives</c:v>
                </c:pt>
                <c:pt idx="2">
                  <c:v>Cultural community</c:v>
                </c:pt>
                <c:pt idx="3">
                  <c:v>Public health</c:v>
                </c:pt>
              </c:strCache>
            </c:strRef>
          </c:cat>
          <c:val>
            <c:numRef>
              <c:f>Sheet1!$BY$193:$BY$196</c:f>
              <c:numCache>
                <c:formatCode>0.00%</c:formatCode>
                <c:ptCount val="4"/>
                <c:pt idx="0" formatCode="0%">
                  <c:v>0</c:v>
                </c:pt>
                <c:pt idx="1">
                  <c:v>0</c:v>
                </c:pt>
                <c:pt idx="2">
                  <c:v>0.13600000000000001</c:v>
                </c:pt>
                <c:pt idx="3">
                  <c:v>0.13600000000000001</c:v>
                </c:pt>
              </c:numCache>
            </c:numRef>
          </c:val>
          <c:extLst>
            <c:ext xmlns:c16="http://schemas.microsoft.com/office/drawing/2014/chart" uri="{C3380CC4-5D6E-409C-BE32-E72D297353CC}">
              <c16:uniqueId val="{00000006-28A7-7345-AF55-ADC0757D695C}"/>
            </c:ext>
          </c:extLst>
        </c:ser>
        <c:dLbls>
          <c:showLegendKey val="0"/>
          <c:showVal val="0"/>
          <c:showCatName val="0"/>
          <c:showSerName val="0"/>
          <c:showPercent val="0"/>
          <c:showBubbleSize val="0"/>
        </c:dLbls>
        <c:gapWidth val="219"/>
        <c:overlap val="-27"/>
        <c:axId val="1757143536"/>
        <c:axId val="1757305712"/>
      </c:barChart>
      <c:catAx>
        <c:axId val="175714353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dirty="0"/>
                  <a:t>Groups</a:t>
                </a:r>
              </a:p>
            </c:rich>
          </c:tx>
          <c:layout>
            <c:manualLayout>
              <c:xMode val="edge"/>
              <c:yMode val="edge"/>
              <c:x val="0.46734967363046365"/>
              <c:y val="0.9277135568254705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57305712"/>
        <c:crosses val="autoZero"/>
        <c:auto val="1"/>
        <c:lblAlgn val="ctr"/>
        <c:lblOffset val="100"/>
        <c:noMultiLvlLbl val="0"/>
      </c:catAx>
      <c:valAx>
        <c:axId val="1757305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b="1" dirty="0"/>
                  <a:t>Likelihood of Communication with Group After Videos</a:t>
                </a:r>
              </a:p>
            </c:rich>
          </c:tx>
          <c:layout>
            <c:manualLayout>
              <c:xMode val="edge"/>
              <c:yMode val="edge"/>
              <c:x val="1.0869695326088991E-2"/>
              <c:y val="2.4960556893156328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757143536"/>
        <c:crosses val="autoZero"/>
        <c:crossBetween val="between"/>
      </c:valAx>
      <c:spPr>
        <a:noFill/>
        <a:ln>
          <a:noFill/>
        </a:ln>
        <a:effectLst/>
      </c:spPr>
    </c:plotArea>
    <c:legend>
      <c:legendPos val="b"/>
      <c:layout>
        <c:manualLayout>
          <c:xMode val="edge"/>
          <c:yMode val="edge"/>
          <c:x val="0.35877854584599977"/>
          <c:y val="4.9270863613958375E-2"/>
          <c:w val="0.58338873805864555"/>
          <c:h val="6.148355051124227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DB426-0C77-4156-B3E5-8BEB03ABE0A8}"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0335B46D-61B0-405F-A4B0-172421A28D69}">
      <dgm:prSet/>
      <dgm:spPr/>
      <dgm:t>
        <a:bodyPr/>
        <a:lstStyle/>
        <a:p>
          <a:r>
            <a:rPr lang="en-US" dirty="0">
              <a:latin typeface="Times New Roman" panose="02020603050405020304" pitchFamily="18" charset="0"/>
              <a:cs typeface="Times New Roman" panose="02020603050405020304" pitchFamily="18" charset="0"/>
            </a:rPr>
            <a:t>Approximately 41% of Hispanic adults measure equal to or below basic health literacy </a:t>
          </a:r>
        </a:p>
      </dgm:t>
    </dgm:pt>
    <dgm:pt modelId="{9359F72B-C5BB-47D6-A1C2-D4908E2D769E}" type="parTrans" cxnId="{E1A4BC1A-3EF1-40CF-B4DB-C1A37F3ECFD9}">
      <dgm:prSet/>
      <dgm:spPr/>
      <dgm:t>
        <a:bodyPr/>
        <a:lstStyle/>
        <a:p>
          <a:endParaRPr lang="en-US"/>
        </a:p>
      </dgm:t>
    </dgm:pt>
    <dgm:pt modelId="{20AC0B8B-B106-4AF3-A6C3-AFAAF6CC9CF1}" type="sibTrans" cxnId="{E1A4BC1A-3EF1-40CF-B4DB-C1A37F3ECFD9}">
      <dgm:prSet/>
      <dgm:spPr/>
      <dgm:t>
        <a:bodyPr/>
        <a:lstStyle/>
        <a:p>
          <a:endParaRPr lang="en-US"/>
        </a:p>
      </dgm:t>
    </dgm:pt>
    <dgm:pt modelId="{CD957BC4-CA70-4E9F-B5F8-E02DE70ACB8D}">
      <dgm:prSet custT="1"/>
      <dgm:spPr/>
      <dgm:t>
        <a:bodyPr/>
        <a:lstStyle/>
        <a:p>
          <a:r>
            <a:rPr lang="en-US" sz="2800" dirty="0">
              <a:latin typeface="Times New Roman" panose="02020603050405020304" pitchFamily="18" charset="0"/>
              <a:cs typeface="Times New Roman" panose="02020603050405020304" pitchFamily="18" charset="0"/>
            </a:rPr>
            <a:t>Available resources </a:t>
          </a:r>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rPr>
            <a:t> eager to share</a:t>
          </a:r>
        </a:p>
      </dgm:t>
    </dgm:pt>
    <dgm:pt modelId="{B7DD7215-6629-458B-9ABA-86049F17EF18}" type="parTrans" cxnId="{4B7C69D0-9067-4542-8823-812A091178AE}">
      <dgm:prSet/>
      <dgm:spPr/>
      <dgm:t>
        <a:bodyPr/>
        <a:lstStyle/>
        <a:p>
          <a:endParaRPr lang="en-US"/>
        </a:p>
      </dgm:t>
    </dgm:pt>
    <dgm:pt modelId="{45BF518C-BEB1-48ED-A688-2C9D064EB8FE}" type="sibTrans" cxnId="{4B7C69D0-9067-4542-8823-812A091178AE}">
      <dgm:prSet/>
      <dgm:spPr/>
      <dgm:t>
        <a:bodyPr/>
        <a:lstStyle/>
        <a:p>
          <a:endParaRPr lang="en-US"/>
        </a:p>
      </dgm:t>
    </dgm:pt>
    <dgm:pt modelId="{0E6420E1-A285-4C53-9093-198ECC3FE3AF}">
      <dgm:prSet custT="1"/>
      <dgm:spPr/>
      <dgm:t>
        <a:bodyPr/>
        <a:lstStyle/>
        <a:p>
          <a:r>
            <a:rPr lang="en-US" sz="2400" dirty="0">
              <a:latin typeface="Times New Roman" panose="02020603050405020304" pitchFamily="18" charset="0"/>
              <a:cs typeface="Times New Roman" panose="02020603050405020304" pitchFamily="18" charset="0"/>
            </a:rPr>
            <a:t>Not knowledgeable enough on the topic </a:t>
          </a:r>
        </a:p>
      </dgm:t>
    </dgm:pt>
    <dgm:pt modelId="{50E75F61-1AF5-4779-9F97-875E8C32A321}" type="parTrans" cxnId="{127A5426-CC1B-4F02-A9FC-7ADA510ABC3F}">
      <dgm:prSet/>
      <dgm:spPr/>
      <dgm:t>
        <a:bodyPr/>
        <a:lstStyle/>
        <a:p>
          <a:endParaRPr lang="en-US"/>
        </a:p>
      </dgm:t>
    </dgm:pt>
    <dgm:pt modelId="{7461AD9B-C5AA-4488-AE30-AEB1A452B6FB}" type="sibTrans" cxnId="{127A5426-CC1B-4F02-A9FC-7ADA510ABC3F}">
      <dgm:prSet/>
      <dgm:spPr/>
      <dgm:t>
        <a:bodyPr/>
        <a:lstStyle/>
        <a:p>
          <a:endParaRPr lang="en-US"/>
        </a:p>
      </dgm:t>
    </dgm:pt>
    <dgm:pt modelId="{98AB29EE-3E53-5D41-9B02-3DAA88ECFA95}" type="pres">
      <dgm:prSet presAssocID="{6ACDB426-0C77-4156-B3E5-8BEB03ABE0A8}" presName="hierChild1" presStyleCnt="0">
        <dgm:presLayoutVars>
          <dgm:chPref val="1"/>
          <dgm:dir/>
          <dgm:animOne val="branch"/>
          <dgm:animLvl val="lvl"/>
          <dgm:resizeHandles/>
        </dgm:presLayoutVars>
      </dgm:prSet>
      <dgm:spPr/>
    </dgm:pt>
    <dgm:pt modelId="{70FAA264-F734-E740-BED3-5A615AAB620C}" type="pres">
      <dgm:prSet presAssocID="{0335B46D-61B0-405F-A4B0-172421A28D69}" presName="hierRoot1" presStyleCnt="0"/>
      <dgm:spPr/>
    </dgm:pt>
    <dgm:pt modelId="{671C2E38-8DF9-4A41-A580-DF72DB06B7DC}" type="pres">
      <dgm:prSet presAssocID="{0335B46D-61B0-405F-A4B0-172421A28D69}" presName="composite" presStyleCnt="0"/>
      <dgm:spPr/>
    </dgm:pt>
    <dgm:pt modelId="{51A39849-87A5-254C-8055-4AAAF9C84256}" type="pres">
      <dgm:prSet presAssocID="{0335B46D-61B0-405F-A4B0-172421A28D69}" presName="background" presStyleLbl="node0" presStyleIdx="0" presStyleCnt="3"/>
      <dgm:spPr/>
    </dgm:pt>
    <dgm:pt modelId="{C7B8323B-09B0-DE4C-B704-598D78A63731}" type="pres">
      <dgm:prSet presAssocID="{0335B46D-61B0-405F-A4B0-172421A28D69}" presName="text" presStyleLbl="fgAcc0" presStyleIdx="0" presStyleCnt="3">
        <dgm:presLayoutVars>
          <dgm:chPref val="3"/>
        </dgm:presLayoutVars>
      </dgm:prSet>
      <dgm:spPr/>
    </dgm:pt>
    <dgm:pt modelId="{71ACBD2D-18A7-5F42-9ABF-6052B01070AE}" type="pres">
      <dgm:prSet presAssocID="{0335B46D-61B0-405F-A4B0-172421A28D69}" presName="hierChild2" presStyleCnt="0"/>
      <dgm:spPr/>
    </dgm:pt>
    <dgm:pt modelId="{3E289481-6902-3548-99DA-A008A2879F16}" type="pres">
      <dgm:prSet presAssocID="{CD957BC4-CA70-4E9F-B5F8-E02DE70ACB8D}" presName="hierRoot1" presStyleCnt="0"/>
      <dgm:spPr/>
    </dgm:pt>
    <dgm:pt modelId="{38B717CB-FFCC-5741-A53C-3307E1709B9C}" type="pres">
      <dgm:prSet presAssocID="{CD957BC4-CA70-4E9F-B5F8-E02DE70ACB8D}" presName="composite" presStyleCnt="0"/>
      <dgm:spPr/>
    </dgm:pt>
    <dgm:pt modelId="{ADF81B3C-2BB5-FC4D-9EBF-6FB17C0BF0D9}" type="pres">
      <dgm:prSet presAssocID="{CD957BC4-CA70-4E9F-B5F8-E02DE70ACB8D}" presName="background" presStyleLbl="node0" presStyleIdx="1" presStyleCnt="3"/>
      <dgm:spPr/>
    </dgm:pt>
    <dgm:pt modelId="{736B7C41-8D76-354C-AF2D-3349C01B4F6E}" type="pres">
      <dgm:prSet presAssocID="{CD957BC4-CA70-4E9F-B5F8-E02DE70ACB8D}" presName="text" presStyleLbl="fgAcc0" presStyleIdx="1" presStyleCnt="3">
        <dgm:presLayoutVars>
          <dgm:chPref val="3"/>
        </dgm:presLayoutVars>
      </dgm:prSet>
      <dgm:spPr/>
    </dgm:pt>
    <dgm:pt modelId="{AD0D475F-3158-5740-AF07-EBEEF0717AAE}" type="pres">
      <dgm:prSet presAssocID="{CD957BC4-CA70-4E9F-B5F8-E02DE70ACB8D}" presName="hierChild2" presStyleCnt="0"/>
      <dgm:spPr/>
    </dgm:pt>
    <dgm:pt modelId="{EF3B300B-A7D8-1D44-8D75-68EAA5BF9C40}" type="pres">
      <dgm:prSet presAssocID="{0E6420E1-A285-4C53-9093-198ECC3FE3AF}" presName="hierRoot1" presStyleCnt="0"/>
      <dgm:spPr/>
    </dgm:pt>
    <dgm:pt modelId="{16E0289F-D2AD-9A46-B514-2DC55E67117B}" type="pres">
      <dgm:prSet presAssocID="{0E6420E1-A285-4C53-9093-198ECC3FE3AF}" presName="composite" presStyleCnt="0"/>
      <dgm:spPr/>
    </dgm:pt>
    <dgm:pt modelId="{A25DBCF4-2FF6-7144-A895-326E480F95C7}" type="pres">
      <dgm:prSet presAssocID="{0E6420E1-A285-4C53-9093-198ECC3FE3AF}" presName="background" presStyleLbl="node0" presStyleIdx="2" presStyleCnt="3"/>
      <dgm:spPr/>
    </dgm:pt>
    <dgm:pt modelId="{16D5A53E-B032-D144-82A3-155EA0DF9B4F}" type="pres">
      <dgm:prSet presAssocID="{0E6420E1-A285-4C53-9093-198ECC3FE3AF}" presName="text" presStyleLbl="fgAcc0" presStyleIdx="2" presStyleCnt="3">
        <dgm:presLayoutVars>
          <dgm:chPref val="3"/>
        </dgm:presLayoutVars>
      </dgm:prSet>
      <dgm:spPr/>
    </dgm:pt>
    <dgm:pt modelId="{10FDB09D-8F78-244E-AFAD-0F1548FCC7E5}" type="pres">
      <dgm:prSet presAssocID="{0E6420E1-A285-4C53-9093-198ECC3FE3AF}" presName="hierChild2" presStyleCnt="0"/>
      <dgm:spPr/>
    </dgm:pt>
  </dgm:ptLst>
  <dgm:cxnLst>
    <dgm:cxn modelId="{E1A4BC1A-3EF1-40CF-B4DB-C1A37F3ECFD9}" srcId="{6ACDB426-0C77-4156-B3E5-8BEB03ABE0A8}" destId="{0335B46D-61B0-405F-A4B0-172421A28D69}" srcOrd="0" destOrd="0" parTransId="{9359F72B-C5BB-47D6-A1C2-D4908E2D769E}" sibTransId="{20AC0B8B-B106-4AF3-A6C3-AFAAF6CC9CF1}"/>
    <dgm:cxn modelId="{127A5426-CC1B-4F02-A9FC-7ADA510ABC3F}" srcId="{6ACDB426-0C77-4156-B3E5-8BEB03ABE0A8}" destId="{0E6420E1-A285-4C53-9093-198ECC3FE3AF}" srcOrd="2" destOrd="0" parTransId="{50E75F61-1AF5-4779-9F97-875E8C32A321}" sibTransId="{7461AD9B-C5AA-4488-AE30-AEB1A452B6FB}"/>
    <dgm:cxn modelId="{3ED9A12B-AD77-6147-8ECA-FECE135B3E6E}" type="presOf" srcId="{0335B46D-61B0-405F-A4B0-172421A28D69}" destId="{C7B8323B-09B0-DE4C-B704-598D78A63731}" srcOrd="0" destOrd="0" presId="urn:microsoft.com/office/officeart/2005/8/layout/hierarchy1"/>
    <dgm:cxn modelId="{25EA782D-AC82-EB46-B4A9-D74EB531EF1E}" type="presOf" srcId="{CD957BC4-CA70-4E9F-B5F8-E02DE70ACB8D}" destId="{736B7C41-8D76-354C-AF2D-3349C01B4F6E}" srcOrd="0" destOrd="0" presId="urn:microsoft.com/office/officeart/2005/8/layout/hierarchy1"/>
    <dgm:cxn modelId="{D6D3666C-3705-2745-80D8-A16ACB1850B6}" type="presOf" srcId="{0E6420E1-A285-4C53-9093-198ECC3FE3AF}" destId="{16D5A53E-B032-D144-82A3-155EA0DF9B4F}" srcOrd="0" destOrd="0" presId="urn:microsoft.com/office/officeart/2005/8/layout/hierarchy1"/>
    <dgm:cxn modelId="{42306979-2A02-2B4A-93E0-D169FCE366FD}" type="presOf" srcId="{6ACDB426-0C77-4156-B3E5-8BEB03ABE0A8}" destId="{98AB29EE-3E53-5D41-9B02-3DAA88ECFA95}" srcOrd="0" destOrd="0" presId="urn:microsoft.com/office/officeart/2005/8/layout/hierarchy1"/>
    <dgm:cxn modelId="{4B7C69D0-9067-4542-8823-812A091178AE}" srcId="{6ACDB426-0C77-4156-B3E5-8BEB03ABE0A8}" destId="{CD957BC4-CA70-4E9F-B5F8-E02DE70ACB8D}" srcOrd="1" destOrd="0" parTransId="{B7DD7215-6629-458B-9ABA-86049F17EF18}" sibTransId="{45BF518C-BEB1-48ED-A688-2C9D064EB8FE}"/>
    <dgm:cxn modelId="{A6A4D673-E07A-2643-94FA-D5A7024013B2}" type="presParOf" srcId="{98AB29EE-3E53-5D41-9B02-3DAA88ECFA95}" destId="{70FAA264-F734-E740-BED3-5A615AAB620C}" srcOrd="0" destOrd="0" presId="urn:microsoft.com/office/officeart/2005/8/layout/hierarchy1"/>
    <dgm:cxn modelId="{5E630AD4-3185-7B46-92EA-B3B627577FCE}" type="presParOf" srcId="{70FAA264-F734-E740-BED3-5A615AAB620C}" destId="{671C2E38-8DF9-4A41-A580-DF72DB06B7DC}" srcOrd="0" destOrd="0" presId="urn:microsoft.com/office/officeart/2005/8/layout/hierarchy1"/>
    <dgm:cxn modelId="{3C893C09-A70C-484B-B0DA-71C8FD14A763}" type="presParOf" srcId="{671C2E38-8DF9-4A41-A580-DF72DB06B7DC}" destId="{51A39849-87A5-254C-8055-4AAAF9C84256}" srcOrd="0" destOrd="0" presId="urn:microsoft.com/office/officeart/2005/8/layout/hierarchy1"/>
    <dgm:cxn modelId="{89E51182-5D92-214A-904C-1160F0219CA5}" type="presParOf" srcId="{671C2E38-8DF9-4A41-A580-DF72DB06B7DC}" destId="{C7B8323B-09B0-DE4C-B704-598D78A63731}" srcOrd="1" destOrd="0" presId="urn:microsoft.com/office/officeart/2005/8/layout/hierarchy1"/>
    <dgm:cxn modelId="{69432EED-7D73-504C-BB01-100775FA348E}" type="presParOf" srcId="{70FAA264-F734-E740-BED3-5A615AAB620C}" destId="{71ACBD2D-18A7-5F42-9ABF-6052B01070AE}" srcOrd="1" destOrd="0" presId="urn:microsoft.com/office/officeart/2005/8/layout/hierarchy1"/>
    <dgm:cxn modelId="{C816D5CF-9AFF-7D40-8A47-12EF35626006}" type="presParOf" srcId="{98AB29EE-3E53-5D41-9B02-3DAA88ECFA95}" destId="{3E289481-6902-3548-99DA-A008A2879F16}" srcOrd="1" destOrd="0" presId="urn:microsoft.com/office/officeart/2005/8/layout/hierarchy1"/>
    <dgm:cxn modelId="{41264D40-6DF0-5E43-A35D-6379D7A507C9}" type="presParOf" srcId="{3E289481-6902-3548-99DA-A008A2879F16}" destId="{38B717CB-FFCC-5741-A53C-3307E1709B9C}" srcOrd="0" destOrd="0" presId="urn:microsoft.com/office/officeart/2005/8/layout/hierarchy1"/>
    <dgm:cxn modelId="{3006D74D-5B94-CC48-9389-832B2B87B876}" type="presParOf" srcId="{38B717CB-FFCC-5741-A53C-3307E1709B9C}" destId="{ADF81B3C-2BB5-FC4D-9EBF-6FB17C0BF0D9}" srcOrd="0" destOrd="0" presId="urn:microsoft.com/office/officeart/2005/8/layout/hierarchy1"/>
    <dgm:cxn modelId="{E5F15424-1DEB-4A44-BE20-2DA7F1E9D9B2}" type="presParOf" srcId="{38B717CB-FFCC-5741-A53C-3307E1709B9C}" destId="{736B7C41-8D76-354C-AF2D-3349C01B4F6E}" srcOrd="1" destOrd="0" presId="urn:microsoft.com/office/officeart/2005/8/layout/hierarchy1"/>
    <dgm:cxn modelId="{E4BE6875-F3E2-954C-95F3-6C48293A3023}" type="presParOf" srcId="{3E289481-6902-3548-99DA-A008A2879F16}" destId="{AD0D475F-3158-5740-AF07-EBEEF0717AAE}" srcOrd="1" destOrd="0" presId="urn:microsoft.com/office/officeart/2005/8/layout/hierarchy1"/>
    <dgm:cxn modelId="{F3C09E1B-21FD-6A48-BA83-E20C6D67C1C3}" type="presParOf" srcId="{98AB29EE-3E53-5D41-9B02-3DAA88ECFA95}" destId="{EF3B300B-A7D8-1D44-8D75-68EAA5BF9C40}" srcOrd="2" destOrd="0" presId="urn:microsoft.com/office/officeart/2005/8/layout/hierarchy1"/>
    <dgm:cxn modelId="{A051867E-2684-3C44-A8D7-77466B511186}" type="presParOf" srcId="{EF3B300B-A7D8-1D44-8D75-68EAA5BF9C40}" destId="{16E0289F-D2AD-9A46-B514-2DC55E67117B}" srcOrd="0" destOrd="0" presId="urn:microsoft.com/office/officeart/2005/8/layout/hierarchy1"/>
    <dgm:cxn modelId="{205E9041-0060-B94D-A7DF-CA4340607F46}" type="presParOf" srcId="{16E0289F-D2AD-9A46-B514-2DC55E67117B}" destId="{A25DBCF4-2FF6-7144-A895-326E480F95C7}" srcOrd="0" destOrd="0" presId="urn:microsoft.com/office/officeart/2005/8/layout/hierarchy1"/>
    <dgm:cxn modelId="{87BB4C56-1F09-E446-8C67-F570DABFCB8E}" type="presParOf" srcId="{16E0289F-D2AD-9A46-B514-2DC55E67117B}" destId="{16D5A53E-B032-D144-82A3-155EA0DF9B4F}" srcOrd="1" destOrd="0" presId="urn:microsoft.com/office/officeart/2005/8/layout/hierarchy1"/>
    <dgm:cxn modelId="{EDB07C4B-C47B-AB4F-B615-5CE6726A8EB2}" type="presParOf" srcId="{EF3B300B-A7D8-1D44-8D75-68EAA5BF9C40}" destId="{10FDB09D-8F78-244E-AFAD-0F1548FCC7E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057EA-0314-4F50-BB1B-B86506B1667E}"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CB4FA82-4D78-4F94-8AB0-FAAB62A61D6E}">
      <dgm:prSet custT="1"/>
      <dgm:spPr/>
      <dgm:t>
        <a:bodyPr/>
        <a:lstStyle/>
        <a:p>
          <a:r>
            <a:rPr lang="en-US" sz="1800" dirty="0"/>
            <a:t>Evaluate the effectiveness of two Spanish narrative educational videos</a:t>
          </a:r>
        </a:p>
      </dgm:t>
    </dgm:pt>
    <dgm:pt modelId="{7E5DA88B-F593-419A-93B0-9A738EC40C39}" type="parTrans" cxnId="{4D7343B4-53ED-452F-A203-D241FF2C0A41}">
      <dgm:prSet/>
      <dgm:spPr/>
      <dgm:t>
        <a:bodyPr/>
        <a:lstStyle/>
        <a:p>
          <a:endParaRPr lang="en-US" sz="1800"/>
        </a:p>
      </dgm:t>
    </dgm:pt>
    <dgm:pt modelId="{7814CD30-3139-41CF-98AE-7C12C1CFEB65}" type="sibTrans" cxnId="{4D7343B4-53ED-452F-A203-D241FF2C0A41}">
      <dgm:prSet custT="1"/>
      <dgm:spPr/>
      <dgm:t>
        <a:bodyPr/>
        <a:lstStyle/>
        <a:p>
          <a:endParaRPr lang="en-US" sz="1800"/>
        </a:p>
      </dgm:t>
    </dgm:pt>
    <dgm:pt modelId="{ABE40A6B-A6EF-4B51-81B2-8E9175916B9F}">
      <dgm:prSet custT="1"/>
      <dgm:spPr/>
      <dgm:t>
        <a:bodyPr/>
        <a:lstStyle/>
        <a:p>
          <a:r>
            <a:rPr lang="en-US" sz="1800" dirty="0"/>
            <a:t>If effective, this could change preparation process for a GC session to help with understanding and facilitating questions during the session. </a:t>
          </a:r>
        </a:p>
      </dgm:t>
    </dgm:pt>
    <dgm:pt modelId="{87DB99D1-75E6-4423-B8EE-2D7BB53AAC76}" type="parTrans" cxnId="{C3F7C6B2-4A90-4DAA-B1E3-7AA94F11206F}">
      <dgm:prSet/>
      <dgm:spPr/>
      <dgm:t>
        <a:bodyPr/>
        <a:lstStyle/>
        <a:p>
          <a:endParaRPr lang="en-US" sz="1800"/>
        </a:p>
      </dgm:t>
    </dgm:pt>
    <dgm:pt modelId="{7D85F788-786C-4860-ABE2-ED002632799A}" type="sibTrans" cxnId="{C3F7C6B2-4A90-4DAA-B1E3-7AA94F11206F}">
      <dgm:prSet/>
      <dgm:spPr/>
      <dgm:t>
        <a:bodyPr/>
        <a:lstStyle/>
        <a:p>
          <a:endParaRPr lang="en-US" sz="1800"/>
        </a:p>
      </dgm:t>
    </dgm:pt>
    <dgm:pt modelId="{0F9FDCBE-01D7-CD45-A610-18D602891EB7}" type="pres">
      <dgm:prSet presAssocID="{113057EA-0314-4F50-BB1B-B86506B1667E}" presName="outerComposite" presStyleCnt="0">
        <dgm:presLayoutVars>
          <dgm:chMax val="5"/>
          <dgm:dir/>
          <dgm:resizeHandles val="exact"/>
        </dgm:presLayoutVars>
      </dgm:prSet>
      <dgm:spPr/>
    </dgm:pt>
    <dgm:pt modelId="{052CE7A6-9F6D-5F4D-8D04-8B6FE934F159}" type="pres">
      <dgm:prSet presAssocID="{113057EA-0314-4F50-BB1B-B86506B1667E}" presName="dummyMaxCanvas" presStyleCnt="0">
        <dgm:presLayoutVars/>
      </dgm:prSet>
      <dgm:spPr/>
    </dgm:pt>
    <dgm:pt modelId="{6B172E31-FE74-C243-9DBE-E7203A619F11}" type="pres">
      <dgm:prSet presAssocID="{113057EA-0314-4F50-BB1B-B86506B1667E}" presName="TwoNodes_1" presStyleLbl="node1" presStyleIdx="0" presStyleCnt="2">
        <dgm:presLayoutVars>
          <dgm:bulletEnabled val="1"/>
        </dgm:presLayoutVars>
      </dgm:prSet>
      <dgm:spPr/>
    </dgm:pt>
    <dgm:pt modelId="{889DED80-A427-8941-8CAA-3331CBF11FCD}" type="pres">
      <dgm:prSet presAssocID="{113057EA-0314-4F50-BB1B-B86506B1667E}" presName="TwoNodes_2" presStyleLbl="node1" presStyleIdx="1" presStyleCnt="2">
        <dgm:presLayoutVars>
          <dgm:bulletEnabled val="1"/>
        </dgm:presLayoutVars>
      </dgm:prSet>
      <dgm:spPr/>
    </dgm:pt>
    <dgm:pt modelId="{FB6F612E-51D2-CE47-882B-05F82600ECEA}" type="pres">
      <dgm:prSet presAssocID="{113057EA-0314-4F50-BB1B-B86506B1667E}" presName="TwoConn_1-2" presStyleLbl="fgAccFollowNode1" presStyleIdx="0" presStyleCnt="1">
        <dgm:presLayoutVars>
          <dgm:bulletEnabled val="1"/>
        </dgm:presLayoutVars>
      </dgm:prSet>
      <dgm:spPr/>
    </dgm:pt>
    <dgm:pt modelId="{581FDBBF-EF37-654F-81E6-582DC5EFF810}" type="pres">
      <dgm:prSet presAssocID="{113057EA-0314-4F50-BB1B-B86506B1667E}" presName="TwoNodes_1_text" presStyleLbl="node1" presStyleIdx="1" presStyleCnt="2">
        <dgm:presLayoutVars>
          <dgm:bulletEnabled val="1"/>
        </dgm:presLayoutVars>
      </dgm:prSet>
      <dgm:spPr/>
    </dgm:pt>
    <dgm:pt modelId="{972D6214-8416-B04D-BB53-356A68CA5EB2}" type="pres">
      <dgm:prSet presAssocID="{113057EA-0314-4F50-BB1B-B86506B1667E}" presName="TwoNodes_2_text" presStyleLbl="node1" presStyleIdx="1" presStyleCnt="2">
        <dgm:presLayoutVars>
          <dgm:bulletEnabled val="1"/>
        </dgm:presLayoutVars>
      </dgm:prSet>
      <dgm:spPr/>
    </dgm:pt>
  </dgm:ptLst>
  <dgm:cxnLst>
    <dgm:cxn modelId="{7C09E612-D16E-834F-B2B1-5E489679EAAE}" type="presOf" srcId="{ACB4FA82-4D78-4F94-8AB0-FAAB62A61D6E}" destId="{581FDBBF-EF37-654F-81E6-582DC5EFF810}" srcOrd="1" destOrd="0" presId="urn:microsoft.com/office/officeart/2005/8/layout/vProcess5"/>
    <dgm:cxn modelId="{3E2E1865-A3DF-9548-BE8D-FB361D72A064}" type="presOf" srcId="{7814CD30-3139-41CF-98AE-7C12C1CFEB65}" destId="{FB6F612E-51D2-CE47-882B-05F82600ECEA}" srcOrd="0" destOrd="0" presId="urn:microsoft.com/office/officeart/2005/8/layout/vProcess5"/>
    <dgm:cxn modelId="{50642F79-BD96-E94A-9401-5A48EECC1C0A}" type="presOf" srcId="{ABE40A6B-A6EF-4B51-81B2-8E9175916B9F}" destId="{889DED80-A427-8941-8CAA-3331CBF11FCD}" srcOrd="0" destOrd="0" presId="urn:microsoft.com/office/officeart/2005/8/layout/vProcess5"/>
    <dgm:cxn modelId="{F001F2A3-6628-B247-A971-DCEDF87F13DE}" type="presOf" srcId="{113057EA-0314-4F50-BB1B-B86506B1667E}" destId="{0F9FDCBE-01D7-CD45-A610-18D602891EB7}" srcOrd="0" destOrd="0" presId="urn:microsoft.com/office/officeart/2005/8/layout/vProcess5"/>
    <dgm:cxn modelId="{C3F7C6B2-4A90-4DAA-B1E3-7AA94F11206F}" srcId="{113057EA-0314-4F50-BB1B-B86506B1667E}" destId="{ABE40A6B-A6EF-4B51-81B2-8E9175916B9F}" srcOrd="1" destOrd="0" parTransId="{87DB99D1-75E6-4423-B8EE-2D7BB53AAC76}" sibTransId="{7D85F788-786C-4860-ABE2-ED002632799A}"/>
    <dgm:cxn modelId="{4D7343B4-53ED-452F-A203-D241FF2C0A41}" srcId="{113057EA-0314-4F50-BB1B-B86506B1667E}" destId="{ACB4FA82-4D78-4F94-8AB0-FAAB62A61D6E}" srcOrd="0" destOrd="0" parTransId="{7E5DA88B-F593-419A-93B0-9A738EC40C39}" sibTransId="{7814CD30-3139-41CF-98AE-7C12C1CFEB65}"/>
    <dgm:cxn modelId="{39953FC9-6637-0248-8005-BB5FE2E4A98B}" type="presOf" srcId="{ACB4FA82-4D78-4F94-8AB0-FAAB62A61D6E}" destId="{6B172E31-FE74-C243-9DBE-E7203A619F11}" srcOrd="0" destOrd="0" presId="urn:microsoft.com/office/officeart/2005/8/layout/vProcess5"/>
    <dgm:cxn modelId="{AFC9C9E7-5367-EB47-A26C-248CFF47C892}" type="presOf" srcId="{ABE40A6B-A6EF-4B51-81B2-8E9175916B9F}" destId="{972D6214-8416-B04D-BB53-356A68CA5EB2}" srcOrd="1" destOrd="0" presId="urn:microsoft.com/office/officeart/2005/8/layout/vProcess5"/>
    <dgm:cxn modelId="{2E6CCED6-4404-9E4D-A513-68FF31C6483E}" type="presParOf" srcId="{0F9FDCBE-01D7-CD45-A610-18D602891EB7}" destId="{052CE7A6-9F6D-5F4D-8D04-8B6FE934F159}" srcOrd="0" destOrd="0" presId="urn:microsoft.com/office/officeart/2005/8/layout/vProcess5"/>
    <dgm:cxn modelId="{9846523E-C216-514A-9AF2-C8E3329B5F56}" type="presParOf" srcId="{0F9FDCBE-01D7-CD45-A610-18D602891EB7}" destId="{6B172E31-FE74-C243-9DBE-E7203A619F11}" srcOrd="1" destOrd="0" presId="urn:microsoft.com/office/officeart/2005/8/layout/vProcess5"/>
    <dgm:cxn modelId="{E68230A9-C3C4-2648-B902-005495A63657}" type="presParOf" srcId="{0F9FDCBE-01D7-CD45-A610-18D602891EB7}" destId="{889DED80-A427-8941-8CAA-3331CBF11FCD}" srcOrd="2" destOrd="0" presId="urn:microsoft.com/office/officeart/2005/8/layout/vProcess5"/>
    <dgm:cxn modelId="{18F0D968-FEF7-2D4F-A6E7-C4F0C3122EA2}" type="presParOf" srcId="{0F9FDCBE-01D7-CD45-A610-18D602891EB7}" destId="{FB6F612E-51D2-CE47-882B-05F82600ECEA}" srcOrd="3" destOrd="0" presId="urn:microsoft.com/office/officeart/2005/8/layout/vProcess5"/>
    <dgm:cxn modelId="{D6FCED01-5471-A84D-8367-B63FB9810985}" type="presParOf" srcId="{0F9FDCBE-01D7-CD45-A610-18D602891EB7}" destId="{581FDBBF-EF37-654F-81E6-582DC5EFF810}" srcOrd="4" destOrd="0" presId="urn:microsoft.com/office/officeart/2005/8/layout/vProcess5"/>
    <dgm:cxn modelId="{32CEC2EB-3C2E-A349-B403-9545D9C20A94}" type="presParOf" srcId="{0F9FDCBE-01D7-CD45-A610-18D602891EB7}" destId="{972D6214-8416-B04D-BB53-356A68CA5EB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17D4B0-F280-4D7F-89DD-90FD214DC7C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C516857-02E0-498E-AAEA-AB07611CA740}">
      <dgm:prSet custT="1"/>
      <dgm:spPr/>
      <dgm:t>
        <a:bodyPr/>
        <a:lstStyle/>
        <a:p>
          <a:r>
            <a:rPr lang="en-US" sz="2200">
              <a:latin typeface="Times New Roman" panose="02020603050405020304" pitchFamily="18" charset="0"/>
              <a:cs typeface="Times New Roman" panose="02020603050405020304" pitchFamily="18" charset="0"/>
            </a:rPr>
            <a:t>Examine the participants’ specific feedback of the culturally targeted videos.</a:t>
          </a:r>
        </a:p>
      </dgm:t>
    </dgm:pt>
    <dgm:pt modelId="{7D539FCB-E43E-4210-AB4B-70DF55FCD39A}" type="parTrans" cxnId="{63C74365-A75F-4F06-9927-86D44F91103A}">
      <dgm:prSet/>
      <dgm:spPr/>
      <dgm:t>
        <a:bodyPr/>
        <a:lstStyle/>
        <a:p>
          <a:endParaRPr lang="en-US"/>
        </a:p>
      </dgm:t>
    </dgm:pt>
    <dgm:pt modelId="{9D5B24CE-F580-4D4C-91D6-4848166A2725}" type="sibTrans" cxnId="{63C74365-A75F-4F06-9927-86D44F91103A}">
      <dgm:prSet/>
      <dgm:spPr/>
      <dgm:t>
        <a:bodyPr/>
        <a:lstStyle/>
        <a:p>
          <a:endParaRPr lang="en-US"/>
        </a:p>
      </dgm:t>
    </dgm:pt>
    <dgm:pt modelId="{DA4D5903-4CE5-4102-B33C-95F80D0520AE}">
      <dgm:prSet custT="1"/>
      <dgm:spPr/>
      <dgm:t>
        <a:bodyPr/>
        <a:lstStyle/>
        <a:p>
          <a:r>
            <a:rPr lang="en-US" sz="2200" dirty="0">
              <a:latin typeface="Times New Roman" panose="02020603050405020304" pitchFamily="18" charset="0"/>
              <a:cs typeface="Times New Roman" panose="02020603050405020304" pitchFamily="18" charset="0"/>
            </a:rPr>
            <a:t>Explore how the culturally targeted videos affected the participants’ perspectives, attitudes, or beliefs about genetics services.</a:t>
          </a:r>
        </a:p>
      </dgm:t>
    </dgm:pt>
    <dgm:pt modelId="{A6B65F98-A13D-465C-89F4-BE1B60EDE8D8}" type="parTrans" cxnId="{C29AD3B3-609E-4C34-9B04-2A1A7CB1CB5F}">
      <dgm:prSet/>
      <dgm:spPr/>
      <dgm:t>
        <a:bodyPr/>
        <a:lstStyle/>
        <a:p>
          <a:endParaRPr lang="en-US"/>
        </a:p>
      </dgm:t>
    </dgm:pt>
    <dgm:pt modelId="{8E51C69D-C643-494E-A5A0-33937804FA82}" type="sibTrans" cxnId="{C29AD3B3-609E-4C34-9B04-2A1A7CB1CB5F}">
      <dgm:prSet/>
      <dgm:spPr/>
      <dgm:t>
        <a:bodyPr/>
        <a:lstStyle/>
        <a:p>
          <a:endParaRPr lang="en-US"/>
        </a:p>
      </dgm:t>
    </dgm:pt>
    <dgm:pt modelId="{D0D40BB6-3EA7-4EE9-A3A7-41799969D796}">
      <dgm:prSet custT="1"/>
      <dgm:spPr/>
      <dgm:t>
        <a:bodyPr/>
        <a:lstStyle/>
        <a:p>
          <a:r>
            <a:rPr lang="en-US" sz="2200" dirty="0">
              <a:latin typeface="Times New Roman" panose="02020603050405020304" pitchFamily="18" charset="0"/>
              <a:cs typeface="Times New Roman" panose="02020603050405020304" pitchFamily="18" charset="0"/>
            </a:rPr>
            <a:t>Describe the changes participants made to how they communicate personal health information and with whom they communicate --family, friends, and/or healthcare professionals.</a:t>
          </a:r>
        </a:p>
      </dgm:t>
    </dgm:pt>
    <dgm:pt modelId="{854F756A-B252-423D-9921-3E2879BAF2BA}" type="parTrans" cxnId="{0ED77D7E-1083-414A-8524-853D0113CCAD}">
      <dgm:prSet/>
      <dgm:spPr/>
      <dgm:t>
        <a:bodyPr/>
        <a:lstStyle/>
        <a:p>
          <a:endParaRPr lang="en-US"/>
        </a:p>
      </dgm:t>
    </dgm:pt>
    <dgm:pt modelId="{7E1C9299-6C8B-41E3-8E2A-D8C5DBB73F76}" type="sibTrans" cxnId="{0ED77D7E-1083-414A-8524-853D0113CCAD}">
      <dgm:prSet/>
      <dgm:spPr/>
      <dgm:t>
        <a:bodyPr/>
        <a:lstStyle/>
        <a:p>
          <a:endParaRPr lang="en-US"/>
        </a:p>
      </dgm:t>
    </dgm:pt>
    <dgm:pt modelId="{7E780D2B-CA8F-402C-898A-7F59EE84EE51}">
      <dgm:prSet custT="1"/>
      <dgm:spPr/>
      <dgm:t>
        <a:bodyPr/>
        <a:lstStyle/>
        <a:p>
          <a:r>
            <a:rPr lang="en-US" sz="2200">
              <a:latin typeface="Times New Roman" panose="02020603050405020304" pitchFamily="18" charset="0"/>
              <a:cs typeface="Times New Roman" panose="02020603050405020304" pitchFamily="18" charset="0"/>
            </a:rPr>
            <a:t>Determine the future needs, the preferred language, and what topics the participants would like covered in educational resources.</a:t>
          </a:r>
        </a:p>
      </dgm:t>
    </dgm:pt>
    <dgm:pt modelId="{C6B0A8DA-D36B-4998-8585-D590563741BA}" type="parTrans" cxnId="{47DDC9B4-C1A6-499E-857E-3CD393FABA0C}">
      <dgm:prSet/>
      <dgm:spPr/>
      <dgm:t>
        <a:bodyPr/>
        <a:lstStyle/>
        <a:p>
          <a:endParaRPr lang="en-US"/>
        </a:p>
      </dgm:t>
    </dgm:pt>
    <dgm:pt modelId="{AAB5A74D-FD49-480B-AB3A-52EE90935B9B}" type="sibTrans" cxnId="{47DDC9B4-C1A6-499E-857E-3CD393FABA0C}">
      <dgm:prSet/>
      <dgm:spPr/>
      <dgm:t>
        <a:bodyPr/>
        <a:lstStyle/>
        <a:p>
          <a:endParaRPr lang="en-US"/>
        </a:p>
      </dgm:t>
    </dgm:pt>
    <dgm:pt modelId="{8F33D5C5-6389-F54D-9282-8458B23AD75F}" type="pres">
      <dgm:prSet presAssocID="{5717D4B0-F280-4D7F-89DD-90FD214DC7C5}" presName="linear" presStyleCnt="0">
        <dgm:presLayoutVars>
          <dgm:animLvl val="lvl"/>
          <dgm:resizeHandles val="exact"/>
        </dgm:presLayoutVars>
      </dgm:prSet>
      <dgm:spPr/>
    </dgm:pt>
    <dgm:pt modelId="{4273A15F-F2D9-8D49-9371-9D21DA7DDC4B}" type="pres">
      <dgm:prSet presAssocID="{3C516857-02E0-498E-AAEA-AB07611CA740}" presName="parentText" presStyleLbl="node1" presStyleIdx="0" presStyleCnt="4">
        <dgm:presLayoutVars>
          <dgm:chMax val="0"/>
          <dgm:bulletEnabled val="1"/>
        </dgm:presLayoutVars>
      </dgm:prSet>
      <dgm:spPr/>
    </dgm:pt>
    <dgm:pt modelId="{E2B76093-1E85-4B43-81A4-7C25277DE12C}" type="pres">
      <dgm:prSet presAssocID="{9D5B24CE-F580-4D4C-91D6-4848166A2725}" presName="spacer" presStyleCnt="0"/>
      <dgm:spPr/>
    </dgm:pt>
    <dgm:pt modelId="{A07CF824-62EC-5C49-9843-DE4687D0ECB2}" type="pres">
      <dgm:prSet presAssocID="{DA4D5903-4CE5-4102-B33C-95F80D0520AE}" presName="parentText" presStyleLbl="node1" presStyleIdx="1" presStyleCnt="4">
        <dgm:presLayoutVars>
          <dgm:chMax val="0"/>
          <dgm:bulletEnabled val="1"/>
        </dgm:presLayoutVars>
      </dgm:prSet>
      <dgm:spPr/>
    </dgm:pt>
    <dgm:pt modelId="{0F17E74C-55BE-2040-AD04-08427BF89213}" type="pres">
      <dgm:prSet presAssocID="{8E51C69D-C643-494E-A5A0-33937804FA82}" presName="spacer" presStyleCnt="0"/>
      <dgm:spPr/>
    </dgm:pt>
    <dgm:pt modelId="{64F168D4-45BC-0F45-9133-201B52FAE730}" type="pres">
      <dgm:prSet presAssocID="{D0D40BB6-3EA7-4EE9-A3A7-41799969D796}" presName="parentText" presStyleLbl="node1" presStyleIdx="2" presStyleCnt="4">
        <dgm:presLayoutVars>
          <dgm:chMax val="0"/>
          <dgm:bulletEnabled val="1"/>
        </dgm:presLayoutVars>
      </dgm:prSet>
      <dgm:spPr/>
    </dgm:pt>
    <dgm:pt modelId="{0407435D-8675-C14A-8A31-A6399AEFE7E5}" type="pres">
      <dgm:prSet presAssocID="{7E1C9299-6C8B-41E3-8E2A-D8C5DBB73F76}" presName="spacer" presStyleCnt="0"/>
      <dgm:spPr/>
    </dgm:pt>
    <dgm:pt modelId="{06DF773D-A413-3C42-BC27-B007DB95F263}" type="pres">
      <dgm:prSet presAssocID="{7E780D2B-CA8F-402C-898A-7F59EE84EE51}" presName="parentText" presStyleLbl="node1" presStyleIdx="3" presStyleCnt="4">
        <dgm:presLayoutVars>
          <dgm:chMax val="0"/>
          <dgm:bulletEnabled val="1"/>
        </dgm:presLayoutVars>
      </dgm:prSet>
      <dgm:spPr/>
    </dgm:pt>
  </dgm:ptLst>
  <dgm:cxnLst>
    <dgm:cxn modelId="{1E69640F-15F5-E541-A675-3093539262B3}" type="presOf" srcId="{7E780D2B-CA8F-402C-898A-7F59EE84EE51}" destId="{06DF773D-A413-3C42-BC27-B007DB95F263}" srcOrd="0" destOrd="0" presId="urn:microsoft.com/office/officeart/2005/8/layout/vList2"/>
    <dgm:cxn modelId="{63C74365-A75F-4F06-9927-86D44F91103A}" srcId="{5717D4B0-F280-4D7F-89DD-90FD214DC7C5}" destId="{3C516857-02E0-498E-AAEA-AB07611CA740}" srcOrd="0" destOrd="0" parTransId="{7D539FCB-E43E-4210-AB4B-70DF55FCD39A}" sibTransId="{9D5B24CE-F580-4D4C-91D6-4848166A2725}"/>
    <dgm:cxn modelId="{0ED77D7E-1083-414A-8524-853D0113CCAD}" srcId="{5717D4B0-F280-4D7F-89DD-90FD214DC7C5}" destId="{D0D40BB6-3EA7-4EE9-A3A7-41799969D796}" srcOrd="2" destOrd="0" parTransId="{854F756A-B252-423D-9921-3E2879BAF2BA}" sibTransId="{7E1C9299-6C8B-41E3-8E2A-D8C5DBB73F76}"/>
    <dgm:cxn modelId="{3BCCFDA2-ECDB-1541-9B76-C19BB835BBD5}" type="presOf" srcId="{D0D40BB6-3EA7-4EE9-A3A7-41799969D796}" destId="{64F168D4-45BC-0F45-9133-201B52FAE730}" srcOrd="0" destOrd="0" presId="urn:microsoft.com/office/officeart/2005/8/layout/vList2"/>
    <dgm:cxn modelId="{384D12A7-707A-2A45-98EF-6A663EE594AD}" type="presOf" srcId="{3C516857-02E0-498E-AAEA-AB07611CA740}" destId="{4273A15F-F2D9-8D49-9371-9D21DA7DDC4B}" srcOrd="0" destOrd="0" presId="urn:microsoft.com/office/officeart/2005/8/layout/vList2"/>
    <dgm:cxn modelId="{637882A9-82DD-7F47-A43E-0D6586EC6111}" type="presOf" srcId="{5717D4B0-F280-4D7F-89DD-90FD214DC7C5}" destId="{8F33D5C5-6389-F54D-9282-8458B23AD75F}" srcOrd="0" destOrd="0" presId="urn:microsoft.com/office/officeart/2005/8/layout/vList2"/>
    <dgm:cxn modelId="{C29AD3B3-609E-4C34-9B04-2A1A7CB1CB5F}" srcId="{5717D4B0-F280-4D7F-89DD-90FD214DC7C5}" destId="{DA4D5903-4CE5-4102-B33C-95F80D0520AE}" srcOrd="1" destOrd="0" parTransId="{A6B65F98-A13D-465C-89F4-BE1B60EDE8D8}" sibTransId="{8E51C69D-C643-494E-A5A0-33937804FA82}"/>
    <dgm:cxn modelId="{47DDC9B4-C1A6-499E-857E-3CD393FABA0C}" srcId="{5717D4B0-F280-4D7F-89DD-90FD214DC7C5}" destId="{7E780D2B-CA8F-402C-898A-7F59EE84EE51}" srcOrd="3" destOrd="0" parTransId="{C6B0A8DA-D36B-4998-8585-D590563741BA}" sibTransId="{AAB5A74D-FD49-480B-AB3A-52EE90935B9B}"/>
    <dgm:cxn modelId="{6F2125F7-0995-8445-8160-A51D31330394}" type="presOf" srcId="{DA4D5903-4CE5-4102-B33C-95F80D0520AE}" destId="{A07CF824-62EC-5C49-9843-DE4687D0ECB2}" srcOrd="0" destOrd="0" presId="urn:microsoft.com/office/officeart/2005/8/layout/vList2"/>
    <dgm:cxn modelId="{802BF805-A912-8248-8A4F-791FAAF83E4B}" type="presParOf" srcId="{8F33D5C5-6389-F54D-9282-8458B23AD75F}" destId="{4273A15F-F2D9-8D49-9371-9D21DA7DDC4B}" srcOrd="0" destOrd="0" presId="urn:microsoft.com/office/officeart/2005/8/layout/vList2"/>
    <dgm:cxn modelId="{EA1C6322-FAD2-6045-A95A-73615D3789B9}" type="presParOf" srcId="{8F33D5C5-6389-F54D-9282-8458B23AD75F}" destId="{E2B76093-1E85-4B43-81A4-7C25277DE12C}" srcOrd="1" destOrd="0" presId="urn:microsoft.com/office/officeart/2005/8/layout/vList2"/>
    <dgm:cxn modelId="{3C949CC1-CCB9-1248-8D21-D9D6AC863D80}" type="presParOf" srcId="{8F33D5C5-6389-F54D-9282-8458B23AD75F}" destId="{A07CF824-62EC-5C49-9843-DE4687D0ECB2}" srcOrd="2" destOrd="0" presId="urn:microsoft.com/office/officeart/2005/8/layout/vList2"/>
    <dgm:cxn modelId="{DA0017B7-7E3E-5D4C-961D-EEC5BA50A66E}" type="presParOf" srcId="{8F33D5C5-6389-F54D-9282-8458B23AD75F}" destId="{0F17E74C-55BE-2040-AD04-08427BF89213}" srcOrd="3" destOrd="0" presId="urn:microsoft.com/office/officeart/2005/8/layout/vList2"/>
    <dgm:cxn modelId="{3C082E8A-9A1B-B64E-AA5B-7FE787805180}" type="presParOf" srcId="{8F33D5C5-6389-F54D-9282-8458B23AD75F}" destId="{64F168D4-45BC-0F45-9133-201B52FAE730}" srcOrd="4" destOrd="0" presId="urn:microsoft.com/office/officeart/2005/8/layout/vList2"/>
    <dgm:cxn modelId="{87CF6C99-D256-C14C-A789-2CF0EA156A75}" type="presParOf" srcId="{8F33D5C5-6389-F54D-9282-8458B23AD75F}" destId="{0407435D-8675-C14A-8A31-A6399AEFE7E5}" srcOrd="5" destOrd="0" presId="urn:microsoft.com/office/officeart/2005/8/layout/vList2"/>
    <dgm:cxn modelId="{225CE7AF-087D-D44B-AC1F-6DD51B2CB2E8}" type="presParOf" srcId="{8F33D5C5-6389-F54D-9282-8458B23AD75F}" destId="{06DF773D-A413-3C42-BC27-B007DB95F26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39849-87A5-254C-8055-4AAAF9C84256}">
      <dsp:nvSpPr>
        <dsp:cNvPr id="0" name=""/>
        <dsp:cNvSpPr/>
      </dsp:nvSpPr>
      <dsp:spPr>
        <a:xfrm>
          <a:off x="0" y="810426"/>
          <a:ext cx="2218134" cy="140851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8323B-09B0-DE4C-B704-598D78A63731}">
      <dsp:nvSpPr>
        <dsp:cNvPr id="0" name=""/>
        <dsp:cNvSpPr/>
      </dsp:nvSpPr>
      <dsp:spPr>
        <a:xfrm>
          <a:off x="246459" y="1044562"/>
          <a:ext cx="2218134" cy="14085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Approximately 41% of Hispanic adults measure equal to or below basic health literacy </a:t>
          </a:r>
        </a:p>
      </dsp:txBody>
      <dsp:txXfrm>
        <a:off x="287713" y="1085816"/>
        <a:ext cx="2135626" cy="1326007"/>
      </dsp:txXfrm>
    </dsp:sp>
    <dsp:sp modelId="{ADF81B3C-2BB5-FC4D-9EBF-6FB17C0BF0D9}">
      <dsp:nvSpPr>
        <dsp:cNvPr id="0" name=""/>
        <dsp:cNvSpPr/>
      </dsp:nvSpPr>
      <dsp:spPr>
        <a:xfrm>
          <a:off x="2711053" y="810426"/>
          <a:ext cx="2218134" cy="140851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6B7C41-8D76-354C-AF2D-3349C01B4F6E}">
      <dsp:nvSpPr>
        <dsp:cNvPr id="0" name=""/>
        <dsp:cNvSpPr/>
      </dsp:nvSpPr>
      <dsp:spPr>
        <a:xfrm>
          <a:off x="2957512" y="1044562"/>
          <a:ext cx="2218134" cy="14085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Available resources </a:t>
          </a:r>
          <a:r>
            <a:rPr lang="en-US" sz="2800" kern="1200" dirty="0">
              <a:latin typeface="Times New Roman" panose="02020603050405020304" pitchFamily="18" charset="0"/>
              <a:cs typeface="Times New Roman" panose="02020603050405020304" pitchFamily="18" charset="0"/>
              <a:sym typeface="Wingdings" panose="05000000000000000000" pitchFamily="2" charset="2"/>
            </a:rPr>
            <a:t></a:t>
          </a:r>
          <a:r>
            <a:rPr lang="en-US" sz="2800" kern="1200" dirty="0">
              <a:latin typeface="Times New Roman" panose="02020603050405020304" pitchFamily="18" charset="0"/>
              <a:cs typeface="Times New Roman" panose="02020603050405020304" pitchFamily="18" charset="0"/>
            </a:rPr>
            <a:t> eager to share</a:t>
          </a:r>
        </a:p>
      </dsp:txBody>
      <dsp:txXfrm>
        <a:off x="2998766" y="1085816"/>
        <a:ext cx="2135626" cy="1326007"/>
      </dsp:txXfrm>
    </dsp:sp>
    <dsp:sp modelId="{A25DBCF4-2FF6-7144-A895-326E480F95C7}">
      <dsp:nvSpPr>
        <dsp:cNvPr id="0" name=""/>
        <dsp:cNvSpPr/>
      </dsp:nvSpPr>
      <dsp:spPr>
        <a:xfrm>
          <a:off x="5422106" y="810426"/>
          <a:ext cx="2218134" cy="140851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5A53E-B032-D144-82A3-155EA0DF9B4F}">
      <dsp:nvSpPr>
        <dsp:cNvPr id="0" name=""/>
        <dsp:cNvSpPr/>
      </dsp:nvSpPr>
      <dsp:spPr>
        <a:xfrm>
          <a:off x="5668565" y="1044562"/>
          <a:ext cx="2218134" cy="140851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Not knowledgeable enough on the topic </a:t>
          </a:r>
        </a:p>
      </dsp:txBody>
      <dsp:txXfrm>
        <a:off x="5709819" y="1085816"/>
        <a:ext cx="2135626" cy="132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2E31-FE74-C243-9DBE-E7203A619F11}">
      <dsp:nvSpPr>
        <dsp:cNvPr id="0" name=""/>
        <dsp:cNvSpPr/>
      </dsp:nvSpPr>
      <dsp:spPr>
        <a:xfrm>
          <a:off x="0" y="0"/>
          <a:ext cx="6095414" cy="104083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Evaluate the effectiveness of two Spanish narrative educational videos</a:t>
          </a:r>
        </a:p>
      </dsp:txBody>
      <dsp:txXfrm>
        <a:off x="30485" y="30485"/>
        <a:ext cx="5019631" cy="979863"/>
      </dsp:txXfrm>
    </dsp:sp>
    <dsp:sp modelId="{889DED80-A427-8941-8CAA-3331CBF11FCD}">
      <dsp:nvSpPr>
        <dsp:cNvPr id="0" name=""/>
        <dsp:cNvSpPr/>
      </dsp:nvSpPr>
      <dsp:spPr>
        <a:xfrm>
          <a:off x="1075661" y="1272130"/>
          <a:ext cx="6095414" cy="10408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effective, this could change preparation process for a GC session to help with understanding and facilitating questions during the session. </a:t>
          </a:r>
        </a:p>
      </dsp:txBody>
      <dsp:txXfrm>
        <a:off x="1106146" y="1302615"/>
        <a:ext cx="4282241" cy="979863"/>
      </dsp:txXfrm>
    </dsp:sp>
    <dsp:sp modelId="{FB6F612E-51D2-CE47-882B-05F82600ECEA}">
      <dsp:nvSpPr>
        <dsp:cNvPr id="0" name=""/>
        <dsp:cNvSpPr/>
      </dsp:nvSpPr>
      <dsp:spPr>
        <a:xfrm>
          <a:off x="5418872" y="818211"/>
          <a:ext cx="676541" cy="6765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571094" y="818211"/>
        <a:ext cx="372097" cy="509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3A15F-F2D9-8D49-9371-9D21DA7DDC4B}">
      <dsp:nvSpPr>
        <dsp:cNvPr id="0" name=""/>
        <dsp:cNvSpPr/>
      </dsp:nvSpPr>
      <dsp:spPr>
        <a:xfrm>
          <a:off x="0" y="819"/>
          <a:ext cx="8381172" cy="9215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Examine the participants’ specific feedback of the culturally targeted videos.</a:t>
          </a:r>
        </a:p>
      </dsp:txBody>
      <dsp:txXfrm>
        <a:off x="44988" y="45807"/>
        <a:ext cx="8291196" cy="831598"/>
      </dsp:txXfrm>
    </dsp:sp>
    <dsp:sp modelId="{A07CF824-62EC-5C49-9843-DE4687D0ECB2}">
      <dsp:nvSpPr>
        <dsp:cNvPr id="0" name=""/>
        <dsp:cNvSpPr/>
      </dsp:nvSpPr>
      <dsp:spPr>
        <a:xfrm>
          <a:off x="0" y="934178"/>
          <a:ext cx="8381172" cy="9215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Explore how the culturally targeted videos affected the participants’ perspectives, attitudes, or beliefs about genetics services.</a:t>
          </a:r>
        </a:p>
      </dsp:txBody>
      <dsp:txXfrm>
        <a:off x="44988" y="979166"/>
        <a:ext cx="8291196" cy="831598"/>
      </dsp:txXfrm>
    </dsp:sp>
    <dsp:sp modelId="{64F168D4-45BC-0F45-9133-201B52FAE730}">
      <dsp:nvSpPr>
        <dsp:cNvPr id="0" name=""/>
        <dsp:cNvSpPr/>
      </dsp:nvSpPr>
      <dsp:spPr>
        <a:xfrm>
          <a:off x="0" y="1867538"/>
          <a:ext cx="8381172" cy="9215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Describe the changes participants made to how they communicate personal health information and with whom they communicate --family, friends, and/or healthcare professionals.</a:t>
          </a:r>
        </a:p>
      </dsp:txBody>
      <dsp:txXfrm>
        <a:off x="44988" y="1912526"/>
        <a:ext cx="8291196" cy="831598"/>
      </dsp:txXfrm>
    </dsp:sp>
    <dsp:sp modelId="{06DF773D-A413-3C42-BC27-B007DB95F263}">
      <dsp:nvSpPr>
        <dsp:cNvPr id="0" name=""/>
        <dsp:cNvSpPr/>
      </dsp:nvSpPr>
      <dsp:spPr>
        <a:xfrm>
          <a:off x="0" y="2800897"/>
          <a:ext cx="8381172" cy="9215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Determine the future needs, the preferred language, and what topics the participants would like covered in educational resources.</a:t>
          </a:r>
        </a:p>
      </dsp:txBody>
      <dsp:txXfrm>
        <a:off x="44988" y="2845885"/>
        <a:ext cx="8291196" cy="8315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 Benefits can include: </a:t>
            </a:r>
          </a:p>
          <a:p>
            <a:pPr lvl="1"/>
            <a:r>
              <a:rPr lang="en-US" dirty="0">
                <a:sym typeface="Wingdings" pitchFamily="2" charset="2"/>
              </a:rPr>
              <a:t>- dx, management, recurrence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Hispanic and Latinx population is one of fastest growing, and Spanish is second most spoken language in U.S. (U.S. Census Bureau,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610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24c30d9e68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24c30d9e6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24c30d9e68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24c30d9e6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Table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Descriptive statistics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Gender response option was fill in the blank. So male and female were the only 2 response options we received from participants. </a:t>
            </a:r>
          </a:p>
          <a:p>
            <a:pPr marL="171450" indent="-171450">
              <a:buFontTx/>
              <a:buChar char="-"/>
            </a:pPr>
            <a:r>
              <a:rPr lang="en-US" sz="1200" kern="1200" dirty="0">
                <a:solidFill>
                  <a:schemeClr val="tx1"/>
                </a:solidFill>
                <a:effectLst/>
                <a:latin typeface="+mn-lt"/>
                <a:ea typeface="+mn-ea"/>
                <a:cs typeface="+mn-cs"/>
              </a:rPr>
              <a:t>videos written at middle school level</a:t>
            </a:r>
          </a:p>
          <a:p>
            <a:r>
              <a:rPr lang="en-US" sz="1200" b="1" kern="1200" dirty="0">
                <a:solidFill>
                  <a:schemeClr val="tx1"/>
                </a:solidFill>
                <a:effectLst/>
                <a:latin typeface="+mn-lt"/>
                <a:ea typeface="+mn-ea"/>
                <a:cs typeface="+mn-cs"/>
              </a:rPr>
              <a:t>Table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Descriptive statistics</a:t>
            </a:r>
            <a:r>
              <a:rPr lang="en-US" sz="1200" kern="1200" dirty="0">
                <a:solidFill>
                  <a:schemeClr val="tx1"/>
                </a:solidFill>
                <a:effectLst/>
                <a:latin typeface="+mn-lt"/>
                <a:ea typeface="+mn-ea"/>
                <a:cs typeface="+mn-cs"/>
              </a:rPr>
              <a:t> </a:t>
            </a:r>
          </a:p>
          <a:p>
            <a:pPr marL="171450" indent="-171450">
              <a:buFontTx/>
              <a:buChar char="-"/>
            </a:pPr>
            <a:r>
              <a:rPr lang="en-US" sz="1200" kern="1200" dirty="0">
                <a:solidFill>
                  <a:schemeClr val="tx1"/>
                </a:solidFill>
                <a:effectLst/>
                <a:latin typeface="+mn-lt"/>
                <a:ea typeface="+mn-ea"/>
                <a:cs typeface="+mn-cs"/>
              </a:rPr>
              <a:t>Other languages: English, K’iche’, German, French, Portuguese, and American Sign Language.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25.2% of participants reported previous experience with genetic services, including worked in a genetics clinic, personally saw a genetic specialist, or had a family member who had a genetic appointment, attended a talk about genetics, and did Ancestry DNA, a direct to consumer (DTC) genetic testing option.</a:t>
            </a:r>
          </a:p>
          <a:p>
            <a:pPr marL="171450" indent="-171450">
              <a:buFontTx/>
              <a:buChar cha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N =131</a:t>
            </a:r>
          </a:p>
        </p:txBody>
      </p:sp>
      <p:sp>
        <p:nvSpPr>
          <p:cNvPr id="4" name="Slide Number Placeholder 3"/>
          <p:cNvSpPr>
            <a:spLocks noGrp="1"/>
          </p:cNvSpPr>
          <p:nvPr>
            <p:ph type="sldNum" sz="quarter" idx="5"/>
          </p:nvPr>
        </p:nvSpPr>
        <p:spPr/>
        <p:txBody>
          <a:bodyPr/>
          <a:lstStyle/>
          <a:p>
            <a:fld id="{967FDD91-17CE-1640-912D-2DE964FA1A1F}" type="slidenum">
              <a:rPr lang="en-US" smtClean="0"/>
              <a:t>14</a:t>
            </a:fld>
            <a:endParaRPr lang="en-US"/>
          </a:p>
        </p:txBody>
      </p:sp>
    </p:spTree>
    <p:extLst>
      <p:ext uri="{BB962C8B-B14F-4D97-AF65-F5344CB8AC3E}">
        <p14:creationId xmlns:p14="http://schemas.microsoft.com/office/powerpoint/2010/main" val="291196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Table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Genetic Services Health Literacy All Participants Total Score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This table demonstrates the total number and percentage of correct answers scored by participants regarding genetic services health literacy. N = 131.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Genetic services health literacy was stratified by knowledge score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91% participants had some lack of knowledge of how to access genetic services / services available to them</a:t>
            </a:r>
          </a:p>
        </p:txBody>
      </p:sp>
      <p:sp>
        <p:nvSpPr>
          <p:cNvPr id="4" name="Slide Number Placeholder 3"/>
          <p:cNvSpPr>
            <a:spLocks noGrp="1"/>
          </p:cNvSpPr>
          <p:nvPr>
            <p:ph type="sldNum" sz="quarter" idx="5"/>
          </p:nvPr>
        </p:nvSpPr>
        <p:spPr/>
        <p:txBody>
          <a:bodyPr/>
          <a:lstStyle/>
          <a:p>
            <a:fld id="{967FDD91-17CE-1640-912D-2DE964FA1A1F}" type="slidenum">
              <a:rPr lang="en-US" smtClean="0"/>
              <a:t>15</a:t>
            </a:fld>
            <a:endParaRPr lang="en-US"/>
          </a:p>
        </p:txBody>
      </p:sp>
    </p:spTree>
    <p:extLst>
      <p:ext uri="{BB962C8B-B14F-4D97-AF65-F5344CB8AC3E}">
        <p14:creationId xmlns:p14="http://schemas.microsoft.com/office/powerpoint/2010/main" val="467112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Table 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Pre-post Knowledge Changes of Total Score and Stratified by Education, Previous Experience, and Genetic Services Health Literacy</a:t>
            </a:r>
            <a:r>
              <a:rPr lang="en-US" sz="1200" kern="1200" dirty="0">
                <a:solidFill>
                  <a:schemeClr val="tx1"/>
                </a:solidFill>
                <a:effectLst/>
                <a:latin typeface="+mn-lt"/>
                <a:ea typeface="+mn-ea"/>
                <a:cs typeface="+mn-cs"/>
              </a:rPr>
              <a: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N = 131. Analysis was performed by a Related Samples Wilcoxon Signed Rank Test. </a:t>
            </a:r>
          </a:p>
          <a:p>
            <a:r>
              <a:rPr lang="en-US" sz="1200" kern="1200" dirty="0">
                <a:solidFill>
                  <a:schemeClr val="tx1"/>
                </a:solidFill>
                <a:effectLst/>
                <a:latin typeface="+mn-lt"/>
                <a:ea typeface="+mn-ea"/>
                <a:cs typeface="+mn-cs"/>
              </a:rPr>
              <a:t>* The total score ranged from 0-25. </a:t>
            </a:r>
          </a:p>
          <a:p>
            <a:r>
              <a:rPr lang="en-US" sz="1200" kern="1200" dirty="0">
                <a:solidFill>
                  <a:schemeClr val="tx1"/>
                </a:solidFill>
                <a:effectLst/>
                <a:latin typeface="+mn-lt"/>
                <a:ea typeface="+mn-ea"/>
                <a:cs typeface="+mn-cs"/>
              </a:rPr>
              <a:t>**The significance level is p &lt; .05.</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Regardless of how we stratified participants, there were all significant knowledge gain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Median was used instead of mean because requirements for the nonparametric tests were not met.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Elementary school = common,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 average </a:t>
            </a:r>
          </a:p>
        </p:txBody>
      </p:sp>
      <p:sp>
        <p:nvSpPr>
          <p:cNvPr id="4" name="Slide Number Placeholder 3"/>
          <p:cNvSpPr>
            <a:spLocks noGrp="1"/>
          </p:cNvSpPr>
          <p:nvPr>
            <p:ph type="sldNum" sz="quarter" idx="5"/>
          </p:nvPr>
        </p:nvSpPr>
        <p:spPr/>
        <p:txBody>
          <a:bodyPr/>
          <a:lstStyle/>
          <a:p>
            <a:fld id="{967FDD91-17CE-1640-912D-2DE964FA1A1F}" type="slidenum">
              <a:rPr lang="en-US" smtClean="0"/>
              <a:t>16</a:t>
            </a:fld>
            <a:endParaRPr lang="en-US"/>
          </a:p>
        </p:txBody>
      </p:sp>
    </p:spTree>
    <p:extLst>
      <p:ext uri="{BB962C8B-B14F-4D97-AF65-F5344CB8AC3E}">
        <p14:creationId xmlns:p14="http://schemas.microsoft.com/office/powerpoint/2010/main" val="112119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Comment on participants who answered no to all (universally hesitant to health communication)</a:t>
            </a:r>
          </a:p>
          <a:p>
            <a:endParaRPr lang="en-US" dirty="0"/>
          </a:p>
          <a:p>
            <a:endParaRPr lang="en-US" dirty="0"/>
          </a:p>
        </p:txBody>
      </p:sp>
      <p:sp>
        <p:nvSpPr>
          <p:cNvPr id="4" name="Slide Number Placeholder 3"/>
          <p:cNvSpPr>
            <a:spLocks noGrp="1"/>
          </p:cNvSpPr>
          <p:nvPr>
            <p:ph type="sldNum" sz="quarter" idx="5"/>
          </p:nvPr>
        </p:nvSpPr>
        <p:spPr/>
        <p:txBody>
          <a:bodyPr/>
          <a:lstStyle/>
          <a:p>
            <a:fld id="{967FDD91-17CE-1640-912D-2DE964FA1A1F}" type="slidenum">
              <a:rPr lang="en-US" smtClean="0"/>
              <a:t>17</a:t>
            </a:fld>
            <a:endParaRPr lang="en-US"/>
          </a:p>
        </p:txBody>
      </p:sp>
    </p:spTree>
    <p:extLst>
      <p:ext uri="{BB962C8B-B14F-4D97-AF65-F5344CB8AC3E}">
        <p14:creationId xmlns:p14="http://schemas.microsoft.com/office/powerpoint/2010/main" val="111598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mn-lt"/>
                <a:ea typeface="+mn-ea"/>
                <a:cs typeface="+mn-cs"/>
              </a:rPr>
              <a:t>Note</a:t>
            </a:r>
            <a:r>
              <a:rPr lang="en-US" sz="1100" kern="1200" dirty="0">
                <a:solidFill>
                  <a:schemeClr val="tx1"/>
                </a:solidFill>
                <a:effectLst/>
                <a:latin typeface="+mn-lt"/>
                <a:ea typeface="+mn-ea"/>
                <a:cs typeface="+mn-cs"/>
              </a:rPr>
              <a:t>. This figure is a visual representation of changes in likelihood to discuss health information with the associated group for participants who responded that they do not communicate with that group before watching the 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More-likely is biggest focused – changed attitude through video. Equally as likely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Big impact for a small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Increase in health communication in any way can mean a big difference in association with risk assessment and public health matters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Less-likely: not going to talk to those groups of people anyway – not lost communication. Motivation? After watching videos, could be most relevant to first-degree relatives?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Cultural community and public health – inferred, not discussed in video</a:t>
            </a:r>
          </a:p>
          <a:p>
            <a:endParaRPr lang="en-US" dirty="0"/>
          </a:p>
        </p:txBody>
      </p:sp>
    </p:spTree>
    <p:extLst>
      <p:ext uri="{BB962C8B-B14F-4D97-AF65-F5344CB8AC3E}">
        <p14:creationId xmlns:p14="http://schemas.microsoft.com/office/powerpoint/2010/main" val="404614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dirty="0">
                <a:solidFill>
                  <a:schemeClr val="tx1"/>
                </a:solidFill>
                <a:effectLst/>
                <a:latin typeface="+mn-lt"/>
                <a:ea typeface="+mn-ea"/>
                <a:cs typeface="+mn-cs"/>
              </a:rPr>
              <a:t>Note</a:t>
            </a:r>
            <a:r>
              <a:rPr lang="en-US" sz="1100" kern="1200" dirty="0">
                <a:solidFill>
                  <a:schemeClr val="tx1"/>
                </a:solidFill>
                <a:effectLst/>
                <a:latin typeface="+mn-lt"/>
                <a:ea typeface="+mn-ea"/>
                <a:cs typeface="+mn-cs"/>
              </a:rPr>
              <a:t>. This figure is a visual representation of changes in likelihood to discuss health information with the associated group for participants who responded that they do not communicate with that group before watching the videos.  N=22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If we know there’s hesitancy in a population, being explicit as GCs about the importance of health communication and how to communicate can be extremely important (increase resources, videos are easier to disseminate) </a:t>
            </a:r>
          </a:p>
        </p:txBody>
      </p:sp>
    </p:spTree>
    <p:extLst>
      <p:ext uri="{BB962C8B-B14F-4D97-AF65-F5344CB8AC3E}">
        <p14:creationId xmlns:p14="http://schemas.microsoft.com/office/powerpoint/2010/main" val="1647204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4c30d9e68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4c30d9e6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4c30d9e68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24c30d9e6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component of health literacy is knowing when and with whom you should share health information and how it can effect them </a:t>
            </a:r>
          </a:p>
          <a:p>
            <a:endParaRPr lang="en-US" dirty="0"/>
          </a:p>
          <a:p>
            <a:r>
              <a:rPr lang="en-US" dirty="0"/>
              <a:t>With more precision medicine being used the importance of having health and genetic literacy is important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9BBA6-58C3-B541-B1BB-2BFD28316F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726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24c30d9e68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24c30d9e6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24c30d9e68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24c30d9e6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4c30d9e6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24c30d9e68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4c30d9e68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24c30d9e68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4c30d9e68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24c30d9e6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4c30d9e6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24c30d9e6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4c30d9e68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24c30d9e6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4c30d9e68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24c30d9e68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24c30d9e6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24c30d9e6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kern="1200" dirty="0">
                <a:solidFill>
                  <a:schemeClr val="tx1"/>
                </a:solidFill>
                <a:effectLst/>
                <a:latin typeface="+mn-lt"/>
                <a:ea typeface="+mn-ea"/>
                <a:cs typeface="+mn-cs"/>
              </a:rPr>
              <a:t>As these Spanish-narrative videos increased knowledge scores, if they were sent to patients prior to their visit with a Genetic clinic it may facilitate more questions and discussion between patient and GC and/or geneticist. Increased understanding and conversation can strengthen patients trust with their healthcare providers, but also with one’s family members and community by knowing the utility of discussing health information. Educating one person still can transform a community by raising awareness whether that be about one’s personal health concerns or about public health.</a:t>
            </a:r>
          </a:p>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4c30d9e68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24c30d9e6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Video production involved: </a:t>
            </a:r>
          </a:p>
          <a:p>
            <a:pPr marL="171450" indent="-171450">
              <a:buFontTx/>
              <a:buChar char="-"/>
            </a:pPr>
            <a:r>
              <a:rPr lang="en-US" dirty="0"/>
              <a:t>Team of: genetic counselors, geneticists, etc.. (Ask Mary Ann to help with this)</a:t>
            </a:r>
          </a:p>
          <a:p>
            <a:pPr marL="171450" indent="-171450">
              <a:buFontTx/>
              <a:buChar char="-"/>
            </a:pPr>
            <a:r>
              <a:rPr lang="en-US" dirty="0"/>
              <a:t>3 rounds of script production, edits, …</a:t>
            </a:r>
          </a:p>
          <a:p>
            <a:pPr marL="171450" indent="-171450">
              <a:buFontTx/>
              <a:buChar char="-"/>
            </a:pPr>
            <a:r>
              <a:rPr lang="en-US" dirty="0"/>
              <a:t>Animation added … </a:t>
            </a:r>
          </a:p>
          <a:p>
            <a:pPr marL="171450" indent="-171450">
              <a:buFontTx/>
              <a:buChar char="-"/>
            </a:pPr>
            <a:endParaRPr lang="en-US" dirty="0"/>
          </a:p>
          <a:p>
            <a:pPr marL="171450" indent="-171450">
              <a:buFontTx/>
              <a:buChar char="-"/>
            </a:pPr>
            <a:endParaRPr lang="en-US" dirty="0"/>
          </a:p>
          <a:p>
            <a:pPr marL="285750" indent="-285750">
              <a:buFont typeface="Arial" panose="020B0604020202020204" pitchFamily="34" charset="0"/>
              <a:buChar char="•"/>
            </a:pPr>
            <a:r>
              <a:rPr lang="en-US" sz="1800" dirty="0"/>
              <a:t>Introduces team members</a:t>
            </a:r>
          </a:p>
          <a:p>
            <a:pPr marL="742950" lvl="1" indent="-285750">
              <a:buFont typeface="Arial" panose="020B0604020202020204" pitchFamily="34" charset="0"/>
              <a:buChar char="•"/>
            </a:pPr>
            <a:r>
              <a:rPr lang="en-US" sz="1800" dirty="0"/>
              <a:t>Geneticist</a:t>
            </a:r>
          </a:p>
          <a:p>
            <a:pPr marL="742950" lvl="1" indent="-285750">
              <a:buFont typeface="Arial" panose="020B0604020202020204" pitchFamily="34" charset="0"/>
              <a:buChar char="•"/>
            </a:pPr>
            <a:r>
              <a:rPr lang="en-US" sz="1800" dirty="0"/>
              <a:t>GC</a:t>
            </a:r>
          </a:p>
          <a:p>
            <a:pPr marL="742950" lvl="1" indent="-285750">
              <a:buFont typeface="Arial" panose="020B0604020202020204" pitchFamily="34" charset="0"/>
              <a:buChar char="•"/>
            </a:pPr>
            <a:r>
              <a:rPr lang="en-US" sz="1800" dirty="0"/>
              <a:t>Interpreter</a:t>
            </a:r>
          </a:p>
          <a:p>
            <a:pPr marL="285750" indent="-285750">
              <a:buFont typeface="Arial" panose="020B0604020202020204" pitchFamily="34" charset="0"/>
              <a:buChar char="•"/>
            </a:pPr>
            <a:r>
              <a:rPr lang="en-US" sz="1800" dirty="0"/>
              <a:t>Presents common referral reasons</a:t>
            </a:r>
          </a:p>
          <a:p>
            <a:pPr marL="742950" lvl="1" indent="-285750">
              <a:buFont typeface="Arial" panose="020B0604020202020204" pitchFamily="34" charset="0"/>
              <a:buChar char="•"/>
            </a:pPr>
            <a:r>
              <a:rPr lang="en-US" sz="1800" dirty="0"/>
              <a:t>Physical differences</a:t>
            </a:r>
          </a:p>
          <a:p>
            <a:pPr marL="742950" lvl="1" indent="-285750">
              <a:buFont typeface="Arial" panose="020B0604020202020204" pitchFamily="34" charset="0"/>
              <a:buChar char="•"/>
            </a:pPr>
            <a:r>
              <a:rPr lang="en-US" sz="1800" dirty="0"/>
              <a:t>Attention difficulties</a:t>
            </a:r>
          </a:p>
          <a:p>
            <a:pPr marL="285750" indent="-285750">
              <a:buFont typeface="Arial" panose="020B0604020202020204" pitchFamily="34" charset="0"/>
              <a:buChar char="•"/>
            </a:pPr>
            <a:r>
              <a:rPr lang="en-US" sz="1800" dirty="0"/>
              <a:t>Prepares family on what-to-expect at a Pediatric Genetics clinic</a:t>
            </a:r>
          </a:p>
          <a:p>
            <a:pPr marL="742950" lvl="1" indent="-285750">
              <a:buFont typeface="Arial" panose="020B0604020202020204" pitchFamily="34" charset="0"/>
              <a:buChar char="•"/>
            </a:pPr>
            <a:r>
              <a:rPr lang="en-US" sz="1800" dirty="0"/>
              <a:t>Length of appt</a:t>
            </a:r>
          </a:p>
          <a:p>
            <a:pPr marL="742950" lvl="1" indent="-285750">
              <a:buFont typeface="Arial" panose="020B0604020202020204" pitchFamily="34" charset="0"/>
              <a:buChar char="•"/>
            </a:pPr>
            <a:r>
              <a:rPr lang="en-US" sz="1800" dirty="0"/>
              <a:t>Access to interpreters</a:t>
            </a:r>
          </a:p>
          <a:p>
            <a:pPr marL="742950" lvl="1" indent="-285750">
              <a:buFont typeface="Arial" panose="020B0604020202020204" pitchFamily="34" charset="0"/>
              <a:buChar char="•"/>
            </a:pPr>
            <a:r>
              <a:rPr lang="en-US" sz="1800" dirty="0"/>
              <a:t>Labs/physical exam</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FDD91-17CE-1640-912D-2DE964FA1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24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dirty="0"/>
              <a:t>Describes roles</a:t>
            </a:r>
          </a:p>
          <a:p>
            <a:pPr marL="742950" lvl="1" indent="-285750">
              <a:buFont typeface="Arial" panose="020B0604020202020204" pitchFamily="34" charset="0"/>
              <a:buChar char="•"/>
            </a:pPr>
            <a:r>
              <a:rPr lang="en-US" sz="2000" dirty="0"/>
              <a:t>GC takes history and consents for genetic tests</a:t>
            </a:r>
          </a:p>
          <a:p>
            <a:pPr marL="285750" indent="-285750">
              <a:buFont typeface="Arial" panose="020B0604020202020204" pitchFamily="34" charset="0"/>
              <a:buChar char="•"/>
            </a:pPr>
            <a:r>
              <a:rPr lang="en-US" sz="2000" dirty="0"/>
              <a:t>Defines genetic terminology</a:t>
            </a:r>
          </a:p>
          <a:p>
            <a:pPr marL="742950" lvl="1" indent="-285750">
              <a:buFont typeface="Arial" panose="020B0604020202020204" pitchFamily="34" charset="0"/>
              <a:buChar char="•"/>
            </a:pPr>
            <a:r>
              <a:rPr lang="en-US" sz="2000" dirty="0"/>
              <a:t>cells</a:t>
            </a:r>
          </a:p>
          <a:p>
            <a:pPr marL="742950" lvl="1" indent="-285750">
              <a:buFont typeface="Arial" panose="020B0604020202020204" pitchFamily="34" charset="0"/>
              <a:buChar char="•"/>
            </a:pPr>
            <a:r>
              <a:rPr lang="en-US" sz="2000" dirty="0"/>
              <a:t>Chromosomes</a:t>
            </a:r>
          </a:p>
          <a:p>
            <a:pPr marL="742950" lvl="1" indent="-285750">
              <a:buFont typeface="Arial" panose="020B0604020202020204" pitchFamily="34" charset="0"/>
              <a:buChar char="•"/>
            </a:pPr>
            <a:r>
              <a:rPr lang="en-US" sz="2000" dirty="0"/>
              <a:t>Genes </a:t>
            </a:r>
          </a:p>
          <a:p>
            <a:pPr marL="742950" lvl="1" indent="-285750">
              <a:buFont typeface="Arial" panose="020B0604020202020204" pitchFamily="34" charset="0"/>
              <a:buChar char="•"/>
            </a:pPr>
            <a:r>
              <a:rPr lang="en-US" sz="2000" dirty="0"/>
              <a:t>DNA</a:t>
            </a:r>
          </a:p>
          <a:p>
            <a:pPr marL="285750" indent="-285750">
              <a:buFont typeface="Arial" panose="020B0604020202020204" pitchFamily="34" charset="0"/>
              <a:buChar char="•"/>
            </a:pPr>
            <a:r>
              <a:rPr lang="en-US" sz="2000" dirty="0"/>
              <a:t>Presents common causes of genetic conditions</a:t>
            </a:r>
          </a:p>
          <a:p>
            <a:pPr marL="742950" lvl="1" indent="-285750">
              <a:buFont typeface="Arial" panose="020B0604020202020204" pitchFamily="34" charset="0"/>
              <a:buChar char="•"/>
            </a:pPr>
            <a:r>
              <a:rPr lang="en-US" sz="2000" dirty="0"/>
              <a:t>De novo</a:t>
            </a:r>
          </a:p>
          <a:p>
            <a:pPr marL="742950" lvl="1" indent="-285750">
              <a:buFont typeface="Arial" panose="020B0604020202020204" pitchFamily="34" charset="0"/>
              <a:buChar char="•"/>
            </a:pPr>
            <a:r>
              <a:rPr lang="en-US" sz="2000" dirty="0"/>
              <a:t>Inherited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FDD91-17CE-1640-912D-2DE964FA1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89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24c30d9e68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24c30d9e6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Evaluate the effectiveness of two Spanish narrative educational videos on increasing awareness and knowledge in Hispanic and Latinx populations regarding genetic services and the application of genomic medicine.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Change the way we prepare non-English speakers for their appt</a:t>
            </a:r>
          </a:p>
          <a:p>
            <a:pPr lvl="1"/>
            <a:r>
              <a:rPr lang="en-US" dirty="0"/>
              <a:t>Utilize same language resources</a:t>
            </a:r>
          </a:p>
          <a:p>
            <a:pPr lvl="1"/>
            <a:r>
              <a:rPr lang="en-US" dirty="0"/>
              <a:t>Utilize culturally appropriate educational tools</a:t>
            </a:r>
          </a:p>
          <a:p>
            <a:endParaRPr lang="en-US" dirty="0"/>
          </a:p>
          <a:p>
            <a:r>
              <a:rPr lang="en-US" dirty="0"/>
              <a:t>Supports GC role of providing both education and psychosocial counseling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FDD91-17CE-1640-912D-2DE964FA1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41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health communication – we could have further explored if the videos changed likelihood of talking to their health care provider about the health conditions in their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Increase knowledge regardless of education level, health literacy level and previous experience with a genetics provider, and </a:t>
            </a:r>
          </a:p>
          <a:p>
            <a:endParaRPr lang="en-US" dirty="0"/>
          </a:p>
        </p:txBody>
      </p:sp>
      <p:sp>
        <p:nvSpPr>
          <p:cNvPr id="4" name="Slide Number Placeholder 3"/>
          <p:cNvSpPr>
            <a:spLocks noGrp="1"/>
          </p:cNvSpPr>
          <p:nvPr>
            <p:ph type="sldNum" sz="quarter" idx="5"/>
          </p:nvPr>
        </p:nvSpPr>
        <p:spPr/>
        <p:txBody>
          <a:bodyPr/>
          <a:lstStyle/>
          <a:p>
            <a:fld id="{967FDD91-17CE-1640-912D-2DE964FA1A1F}" type="slidenum">
              <a:rPr lang="en-US" smtClean="0"/>
              <a:t>8</a:t>
            </a:fld>
            <a:endParaRPr lang="en-US"/>
          </a:p>
        </p:txBody>
      </p:sp>
    </p:spTree>
    <p:extLst>
      <p:ext uri="{BB962C8B-B14F-4D97-AF65-F5344CB8AC3E}">
        <p14:creationId xmlns:p14="http://schemas.microsoft.com/office/powerpoint/2010/main" val="420076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4c30d9e68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24c30d9e6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Participants had option to leave video off </a:t>
            </a:r>
          </a:p>
          <a:p>
            <a:r>
              <a:rPr lang="en-US" dirty="0"/>
              <a:t>- Not video recorded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7FDD91-17CE-1640-912D-2DE964FA1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31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0DC0-21CF-7AA2-8A95-5FD9FDEB88A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54E5A7D-6EA6-FC63-BC0E-737C581B533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E5895D-93C8-95A8-7A46-26359E24F4B4}"/>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5" name="Footer Placeholder 4">
            <a:extLst>
              <a:ext uri="{FF2B5EF4-FFF2-40B4-BE49-F238E27FC236}">
                <a16:creationId xmlns:a16="http://schemas.microsoft.com/office/drawing/2014/main" id="{E0640B8E-57AF-F7FF-4404-CCB0C9B49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F5170-9411-594E-EA66-BD28BC64ADE8}"/>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37847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F65C-FC66-51C8-203E-9AD27DE447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331E81-EE57-16A5-2C50-D47EF38418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9255D-B815-4F54-0E91-E7A8BFD6922E}"/>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5" name="Footer Placeholder 4">
            <a:extLst>
              <a:ext uri="{FF2B5EF4-FFF2-40B4-BE49-F238E27FC236}">
                <a16:creationId xmlns:a16="http://schemas.microsoft.com/office/drawing/2014/main" id="{FA4812F6-0FEE-6C6A-E27B-9C4D974FF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CEB08-A124-D1CE-E31A-4B86A94C9E14}"/>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397762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D691-64A7-B086-E69F-3DDB87AF037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8DF9CB6-5E15-0E05-1D43-05E988C1E3F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1F559-0FE4-1FB4-BEAC-7AD5129FE276}"/>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5" name="Footer Placeholder 4">
            <a:extLst>
              <a:ext uri="{FF2B5EF4-FFF2-40B4-BE49-F238E27FC236}">
                <a16:creationId xmlns:a16="http://schemas.microsoft.com/office/drawing/2014/main" id="{03FCF3E1-E01F-AEB0-C839-C5E0AAEFF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8D688-BFFA-62B6-03CE-C96AFBAFE411}"/>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96206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158BD-860A-D613-0DF0-678566AA81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D85C2-F6D6-DA95-5974-971A9E05B35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F0C0DD-FFCC-67F2-FE38-74F8795508C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FC676D-4157-27D5-AF24-EEE0D5FE6F51}"/>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6" name="Footer Placeholder 5">
            <a:extLst>
              <a:ext uri="{FF2B5EF4-FFF2-40B4-BE49-F238E27FC236}">
                <a16:creationId xmlns:a16="http://schemas.microsoft.com/office/drawing/2014/main" id="{44437D96-02D5-F398-80CE-1B9A889F29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2142E-AF90-3A66-262B-9AFC0EA4763D}"/>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526449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4276-2386-6CE5-086E-F9970504391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EB641D-D8CC-14CE-740F-28E0A8122EC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FDC057-5107-DD6B-2BF9-03CF03D35D3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E4D64B-7E79-B519-11BB-0CAB9527A9B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1DF88-8F38-D0DA-9D24-D17DE753B2E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6C0B20-2BB6-8CC4-D9F7-755E60DC27BA}"/>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8" name="Footer Placeholder 7">
            <a:extLst>
              <a:ext uri="{FF2B5EF4-FFF2-40B4-BE49-F238E27FC236}">
                <a16:creationId xmlns:a16="http://schemas.microsoft.com/office/drawing/2014/main" id="{60C23F4F-146C-F525-4264-8988E0B765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D49979-F3B4-3E04-F0C7-1A1D612770ED}"/>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44955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F1A6-9476-DC26-13B0-D521144D12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49739-C813-6B53-FA86-9278815B0D34}"/>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4" name="Footer Placeholder 3">
            <a:extLst>
              <a:ext uri="{FF2B5EF4-FFF2-40B4-BE49-F238E27FC236}">
                <a16:creationId xmlns:a16="http://schemas.microsoft.com/office/drawing/2014/main" id="{C4C930E1-2A55-E8CE-3AF6-EB6085B6FF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F70245-295D-648F-43DF-F83B72D28F42}"/>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039339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4ED633-D443-A2C4-34DF-B214AAA84CC2}"/>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3" name="Footer Placeholder 2">
            <a:extLst>
              <a:ext uri="{FF2B5EF4-FFF2-40B4-BE49-F238E27FC236}">
                <a16:creationId xmlns:a16="http://schemas.microsoft.com/office/drawing/2014/main" id="{4868D1EC-F2F0-4646-A1BC-311FEE33CA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A07C78-ED2B-1821-3BD1-1C640FBF9D04}"/>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891082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C634-62C9-8EEA-9C12-58FA68BD575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A20B358-2894-3F23-3BE6-AE5B7E7F72A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C4AFA7-F514-45AD-63F0-1EE74E396BE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9EF994-9F32-29A0-84D5-36E343B334B4}"/>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6" name="Footer Placeholder 5">
            <a:extLst>
              <a:ext uri="{FF2B5EF4-FFF2-40B4-BE49-F238E27FC236}">
                <a16:creationId xmlns:a16="http://schemas.microsoft.com/office/drawing/2014/main" id="{95BD9839-319B-4AAA-6006-15012DD46B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D1774-CD3B-17B1-FEC7-CD4C0DA94E54}"/>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6344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3AEB-BFB9-1E37-DA58-0BA85E8A2F0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E9A3B9-379A-7B97-E934-67B1B61E681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E5A1CAB-B2C4-4147-5147-E5387D67D41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51A6955-1113-6939-CC39-5F75A7D89247}"/>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6" name="Footer Placeholder 5">
            <a:extLst>
              <a:ext uri="{FF2B5EF4-FFF2-40B4-BE49-F238E27FC236}">
                <a16:creationId xmlns:a16="http://schemas.microsoft.com/office/drawing/2014/main" id="{FCF0CF91-14C3-55F4-26FC-25020DC14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174D6-9950-4247-AF60-CD84D7FB3D4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06026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01E3-8D20-677E-58AF-8BA3687A5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6BBF5A-BEF6-C2CB-7C24-2AD2640C5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387ED-0C6A-CD66-2757-F6D210F898C6}"/>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5" name="Footer Placeholder 4">
            <a:extLst>
              <a:ext uri="{FF2B5EF4-FFF2-40B4-BE49-F238E27FC236}">
                <a16:creationId xmlns:a16="http://schemas.microsoft.com/office/drawing/2014/main" id="{6F11CA42-633F-A966-7A74-D87F3F950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6EFC3-8723-851B-86F1-E5E96291010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457147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FE43A-C7F2-0B80-6AA2-0627A333D19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124D67-6EA8-F780-E649-2BC28EF93C3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1FC7F-9E6C-4722-044F-397DA66F44D5}"/>
              </a:ext>
            </a:extLst>
          </p:cNvPr>
          <p:cNvSpPr>
            <a:spLocks noGrp="1"/>
          </p:cNvSpPr>
          <p:nvPr>
            <p:ph type="dt" sz="half" idx="10"/>
          </p:nvPr>
        </p:nvSpPr>
        <p:spPr/>
        <p:txBody>
          <a:bodyPr/>
          <a:lstStyle/>
          <a:p>
            <a:fld id="{3C2B07E4-CDF9-4C88-A2F3-04620E58224D}" type="datetimeFigureOut">
              <a:rPr lang="en-US" smtClean="0"/>
              <a:t>5/22/23</a:t>
            </a:fld>
            <a:endParaRPr lang="en-US"/>
          </a:p>
        </p:txBody>
      </p:sp>
      <p:sp>
        <p:nvSpPr>
          <p:cNvPr id="5" name="Footer Placeholder 4">
            <a:extLst>
              <a:ext uri="{FF2B5EF4-FFF2-40B4-BE49-F238E27FC236}">
                <a16:creationId xmlns:a16="http://schemas.microsoft.com/office/drawing/2014/main" id="{DA3018A4-69BA-7C73-29E2-508EDBC3B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1391D-BBDD-2E73-37B9-1A62E1C374D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13756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6174F8-1206-42B4-8253-0D1E82F521D8}"/>
              </a:ext>
            </a:extLst>
          </p:cNvPr>
          <p:cNvSpPr>
            <a:spLocks noGrp="1"/>
          </p:cNvSpPr>
          <p:nvPr>
            <p:ph type="body" sz="half" idx="2" hasCustomPrompt="1"/>
          </p:nvPr>
        </p:nvSpPr>
        <p:spPr>
          <a:xfrm>
            <a:off x="387820" y="730531"/>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j-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dirty="0"/>
              <a:t>CLICK TO EDITE SUBTITLE</a:t>
            </a:r>
          </a:p>
        </p:txBody>
      </p:sp>
      <p:sp>
        <p:nvSpPr>
          <p:cNvPr id="5" name="Title 2">
            <a:extLst>
              <a:ext uri="{FF2B5EF4-FFF2-40B4-BE49-F238E27FC236}">
                <a16:creationId xmlns:a16="http://schemas.microsoft.com/office/drawing/2014/main" id="{CE59A572-76E8-4055-881A-EC3A9E6FDA57}"/>
              </a:ext>
            </a:extLst>
          </p:cNvPr>
          <p:cNvSpPr>
            <a:spLocks noGrp="1"/>
          </p:cNvSpPr>
          <p:nvPr>
            <p:ph type="title"/>
          </p:nvPr>
        </p:nvSpPr>
        <p:spPr>
          <a:xfrm>
            <a:off x="387820" y="282612"/>
            <a:ext cx="8368363" cy="409459"/>
          </a:xfrm>
          <a:prstGeom prst="rect">
            <a:avLst/>
          </a:prstGeom>
        </p:spPr>
        <p:txBody>
          <a:bodyPr lIns="0" tIns="0" rIns="0" bIns="0" anchor="ctr"/>
          <a:lstStyle>
            <a:lvl1pPr algn="l">
              <a:defRPr sz="2800">
                <a:solidFill>
                  <a:schemeClr val="tx1">
                    <a:lumMod val="75000"/>
                    <a:lumOff val="2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2049122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602EA-66D9-14D8-190E-B959B06CE28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2CBE771-AD8F-80F9-6BED-EA864D7AD59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1CFC913-9AB0-D84F-05BB-005F618A4F3D}"/>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5" name="Footer Placeholder 4">
            <a:extLst>
              <a:ext uri="{FF2B5EF4-FFF2-40B4-BE49-F238E27FC236}">
                <a16:creationId xmlns:a16="http://schemas.microsoft.com/office/drawing/2014/main" id="{664A475E-901D-876A-FA0D-7C35DCC08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CD8CA-F843-3B12-067C-0FDC37697884}"/>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4025630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A267-33B6-9281-EE27-EB6AD1E8F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82781-BC28-8716-D898-A4136710E7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0D522-A3EA-B733-F54E-C2EA414FCC48}"/>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5" name="Footer Placeholder 4">
            <a:extLst>
              <a:ext uri="{FF2B5EF4-FFF2-40B4-BE49-F238E27FC236}">
                <a16:creationId xmlns:a16="http://schemas.microsoft.com/office/drawing/2014/main" id="{B4AD1EA4-291D-4469-2C8D-768242F4D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9B11D3-0996-01E8-1304-D7367427A27E}"/>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2294277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2B5C-B0C6-FF4B-F497-FEB64D2C7D5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A3A8DA8-3FD3-A67A-4237-C8BD2B5B4AF9}"/>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649119-DAEE-4482-D586-6D61D09FABC6}"/>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5" name="Footer Placeholder 4">
            <a:extLst>
              <a:ext uri="{FF2B5EF4-FFF2-40B4-BE49-F238E27FC236}">
                <a16:creationId xmlns:a16="http://schemas.microsoft.com/office/drawing/2014/main" id="{E6062CED-FD3B-9162-42DA-4756E815B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8D603-7C34-0192-5C8D-6EE100096E0B}"/>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251153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F775-BD7A-1B66-F992-98E31BD09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C0D2C0-46D7-1B6F-2001-00CF1D2D86F4}"/>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725F3A-893D-8F24-1239-C46DE7EBB74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F22DE1-C61A-8152-D898-AAE8E6F15676}"/>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6" name="Footer Placeholder 5">
            <a:extLst>
              <a:ext uri="{FF2B5EF4-FFF2-40B4-BE49-F238E27FC236}">
                <a16:creationId xmlns:a16="http://schemas.microsoft.com/office/drawing/2014/main" id="{F8A7CA4A-6835-7972-150D-663E777EE6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CFCB4-C170-7080-CA4B-8BF5BC7FD62F}"/>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565680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23B7-A07A-72D8-D69D-6E080B1106A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7D0D5E-823A-20F9-EED6-75BE31DCF27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5FBB06-A231-0000-A6CA-975BDE8C271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24A4D0-85C6-6DCA-0DF6-A35BC339CF7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CC9FF1B-FFBB-E013-7F43-EEF5A536707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207CF8-DD5C-385C-C469-4406B3EF05C1}"/>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8" name="Footer Placeholder 7">
            <a:extLst>
              <a:ext uri="{FF2B5EF4-FFF2-40B4-BE49-F238E27FC236}">
                <a16:creationId xmlns:a16="http://schemas.microsoft.com/office/drawing/2014/main" id="{0AD2B59C-7FEB-926F-7A5C-AFFA6C55C5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B777CC-6C84-2A97-E426-9976A62591BB}"/>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2904757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07A7-E902-C485-282A-24CD69C777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6FC953-0735-0305-FF91-ECE2892313C0}"/>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4" name="Footer Placeholder 3">
            <a:extLst>
              <a:ext uri="{FF2B5EF4-FFF2-40B4-BE49-F238E27FC236}">
                <a16:creationId xmlns:a16="http://schemas.microsoft.com/office/drawing/2014/main" id="{A94D7E4A-14FE-FE30-3041-E37F8C076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17FDD0-A5E6-0ACC-94CB-C367AB6A6CD3}"/>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99413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CA2AD-DB1E-CA1F-E147-998C97E20FC4}"/>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3" name="Footer Placeholder 2">
            <a:extLst>
              <a:ext uri="{FF2B5EF4-FFF2-40B4-BE49-F238E27FC236}">
                <a16:creationId xmlns:a16="http://schemas.microsoft.com/office/drawing/2014/main" id="{4CA5C916-C069-E2E9-607D-DB979FDF3E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FADEF6-726C-1002-F731-7922F86806AA}"/>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2311575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6D094-4BC2-F2BB-0B7E-3D7C672EC1F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BDB916C-16E9-49D9-1C71-02B3D5B601F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324CD2-69CF-E9A0-0BE7-741584FD20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11F3CFC-893A-8EAA-C3BB-48409E687F35}"/>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6" name="Footer Placeholder 5">
            <a:extLst>
              <a:ext uri="{FF2B5EF4-FFF2-40B4-BE49-F238E27FC236}">
                <a16:creationId xmlns:a16="http://schemas.microsoft.com/office/drawing/2014/main" id="{3F5E245E-CB5D-896B-23BF-365AF5873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73A523-B2EC-24D1-4A34-60359522EE3B}"/>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430980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71CD-1849-C2D4-E27A-EB4666C29DF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4A8531F-9091-B51A-8E3E-42FB6265283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B25EEE8-15E9-D1C4-DABB-69E4AA6428B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CF4EE8F-7CEB-FE9F-3475-4D678EC7F02C}"/>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6" name="Footer Placeholder 5">
            <a:extLst>
              <a:ext uri="{FF2B5EF4-FFF2-40B4-BE49-F238E27FC236}">
                <a16:creationId xmlns:a16="http://schemas.microsoft.com/office/drawing/2014/main" id="{753BBF05-77CB-4FFA-23B0-8BEE55E3B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83ABA-A75E-4BD8-E277-B4A0994F6DE4}"/>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1330066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5BB0-1ADF-F34F-DF5D-A32DA8813B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CFF002-F5FF-DF2D-C412-51C49E07A3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1AC38-1DCD-3658-075B-45200B0F91C0}"/>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5" name="Footer Placeholder 4">
            <a:extLst>
              <a:ext uri="{FF2B5EF4-FFF2-40B4-BE49-F238E27FC236}">
                <a16:creationId xmlns:a16="http://schemas.microsoft.com/office/drawing/2014/main" id="{4F1319C6-EB3A-14F8-CDE0-B6B66B610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BC922-327D-5D14-7238-9D5C2CF50B7D}"/>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3420940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E56E9E-5A00-64BD-C379-5C0B8C884DD1}"/>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DC3316-2810-D87F-A2D9-0E5F5CAE8701}"/>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CCF5C-C491-00F9-48DD-3060C181A575}"/>
              </a:ext>
            </a:extLst>
          </p:cNvPr>
          <p:cNvSpPr>
            <a:spLocks noGrp="1"/>
          </p:cNvSpPr>
          <p:nvPr>
            <p:ph type="dt" sz="half" idx="10"/>
          </p:nvPr>
        </p:nvSpPr>
        <p:spPr/>
        <p:txBody>
          <a:bodyPr/>
          <a:lstStyle/>
          <a:p>
            <a:fld id="{49ACB577-413B-364A-BADD-4B6C455ED1A4}" type="datetimeFigureOut">
              <a:rPr lang="en-US" smtClean="0"/>
              <a:t>5/22/23</a:t>
            </a:fld>
            <a:endParaRPr lang="en-US"/>
          </a:p>
        </p:txBody>
      </p:sp>
      <p:sp>
        <p:nvSpPr>
          <p:cNvPr id="5" name="Footer Placeholder 4">
            <a:extLst>
              <a:ext uri="{FF2B5EF4-FFF2-40B4-BE49-F238E27FC236}">
                <a16:creationId xmlns:a16="http://schemas.microsoft.com/office/drawing/2014/main" id="{2D8C7069-2A62-CF8C-B1C1-CFC563242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A5085-3D26-FA75-D528-0AA7D049B130}"/>
              </a:ext>
            </a:extLst>
          </p:cNvPr>
          <p:cNvSpPr>
            <a:spLocks noGrp="1"/>
          </p:cNvSpPr>
          <p:nvPr>
            <p:ph type="sldNum" sz="quarter" idx="12"/>
          </p:nvPr>
        </p:nvSpPr>
        <p:spPr/>
        <p:txBody>
          <a:bodyPr/>
          <a:lstStyle/>
          <a:p>
            <a:fld id="{AAC11278-E59F-0F4E-9E6A-3BD889AE3D9B}" type="slidenum">
              <a:rPr lang="en-US" smtClean="0"/>
              <a:t>‹#›</a:t>
            </a:fld>
            <a:endParaRPr lang="en-US"/>
          </a:p>
        </p:txBody>
      </p:sp>
    </p:spTree>
    <p:extLst>
      <p:ext uri="{BB962C8B-B14F-4D97-AF65-F5344CB8AC3E}">
        <p14:creationId xmlns:p14="http://schemas.microsoft.com/office/powerpoint/2010/main" val="1616715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6174F8-1206-42B4-8253-0D1E82F521D8}"/>
              </a:ext>
            </a:extLst>
          </p:cNvPr>
          <p:cNvSpPr>
            <a:spLocks noGrp="1"/>
          </p:cNvSpPr>
          <p:nvPr>
            <p:ph type="body" sz="half" idx="2" hasCustomPrompt="1"/>
          </p:nvPr>
        </p:nvSpPr>
        <p:spPr>
          <a:xfrm>
            <a:off x="387820" y="730531"/>
            <a:ext cx="8368363" cy="173255"/>
          </a:xfrm>
          <a:prstGeom prst="rect">
            <a:avLst/>
          </a:prstGeom>
        </p:spPr>
        <p:txBody>
          <a:bodyPr wrap="none" lIns="0" tIns="0" rIns="0" bIns="0" anchor="ctr">
            <a:noAutofit/>
          </a:bodyPr>
          <a:lstStyle>
            <a:lvl1pPr marL="0" indent="0" algn="l">
              <a:buNone/>
              <a:defRPr sz="1100" b="0" baseline="0">
                <a:solidFill>
                  <a:schemeClr val="bg1">
                    <a:lumMod val="50000"/>
                  </a:schemeClr>
                </a:solidFill>
                <a:latin typeface="+mj-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dirty="0"/>
              <a:t>CLICK TO EDITE SUBTITLE</a:t>
            </a:r>
          </a:p>
        </p:txBody>
      </p:sp>
      <p:sp>
        <p:nvSpPr>
          <p:cNvPr id="5" name="Title 2">
            <a:extLst>
              <a:ext uri="{FF2B5EF4-FFF2-40B4-BE49-F238E27FC236}">
                <a16:creationId xmlns:a16="http://schemas.microsoft.com/office/drawing/2014/main" id="{CE59A572-76E8-4055-881A-EC3A9E6FDA57}"/>
              </a:ext>
            </a:extLst>
          </p:cNvPr>
          <p:cNvSpPr>
            <a:spLocks noGrp="1"/>
          </p:cNvSpPr>
          <p:nvPr>
            <p:ph type="title"/>
          </p:nvPr>
        </p:nvSpPr>
        <p:spPr>
          <a:xfrm>
            <a:off x="387820" y="282612"/>
            <a:ext cx="8368363" cy="409459"/>
          </a:xfrm>
          <a:prstGeom prst="rect">
            <a:avLst/>
          </a:prstGeom>
        </p:spPr>
        <p:txBody>
          <a:bodyPr lIns="0" tIns="0" rIns="0" bIns="0" anchor="ctr"/>
          <a:lstStyle>
            <a:lvl1pPr algn="l">
              <a:defRPr sz="2800">
                <a:solidFill>
                  <a:schemeClr val="tx1">
                    <a:lumMod val="75000"/>
                    <a:lumOff val="2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09778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B26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5AC592-5688-8EC6-2A1F-DD64FA07E92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0275C-D1FB-4E73-A22B-2674C18FE74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94E3A-DB06-5246-D775-8D8FDF2F086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2B07E4-CDF9-4C88-A2F3-04620E58224D}" type="datetimeFigureOut">
              <a:rPr lang="en-US" smtClean="0"/>
              <a:pPr/>
              <a:t>5/22/23</a:t>
            </a:fld>
            <a:endParaRPr lang="en-US" dirty="0"/>
          </a:p>
        </p:txBody>
      </p:sp>
      <p:sp>
        <p:nvSpPr>
          <p:cNvPr id="5" name="Footer Placeholder 4">
            <a:extLst>
              <a:ext uri="{FF2B5EF4-FFF2-40B4-BE49-F238E27FC236}">
                <a16:creationId xmlns:a16="http://schemas.microsoft.com/office/drawing/2014/main" id="{B30FC790-0A18-7FA8-202B-B3B2BB145EB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148095-20E6-98A5-D8FC-648665FF1DA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790516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6FC0BC-2A55-7E4E-4010-07B805CDF7D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858F5D-D84D-DD9A-546F-1B5085D00EA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ADFD0-368F-E7B9-CD9E-1D08BFE5D6D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9ACB577-413B-364A-BADD-4B6C455ED1A4}" type="datetimeFigureOut">
              <a:rPr lang="en-US" smtClean="0"/>
              <a:t>5/22/23</a:t>
            </a:fld>
            <a:endParaRPr lang="en-US"/>
          </a:p>
        </p:txBody>
      </p:sp>
      <p:sp>
        <p:nvSpPr>
          <p:cNvPr id="5" name="Footer Placeholder 4">
            <a:extLst>
              <a:ext uri="{FF2B5EF4-FFF2-40B4-BE49-F238E27FC236}">
                <a16:creationId xmlns:a16="http://schemas.microsoft.com/office/drawing/2014/main" id="{5AEE76D2-5D5B-20E2-365A-71DE54C0AC5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5C386B-231E-C896-3CDC-924277D0268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C11278-E59F-0F4E-9E6A-3BD889AE3D9B}" type="slidenum">
              <a:rPr lang="en-US" smtClean="0"/>
              <a:t>‹#›</a:t>
            </a:fld>
            <a:endParaRPr lang="en-US"/>
          </a:p>
        </p:txBody>
      </p:sp>
    </p:spTree>
    <p:extLst>
      <p:ext uri="{BB962C8B-B14F-4D97-AF65-F5344CB8AC3E}">
        <p14:creationId xmlns:p14="http://schemas.microsoft.com/office/powerpoint/2010/main" val="2269778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hyperlink" Target="https://www.heartlandcollaborative.org/for-families/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hyperlink" Target="https://www.heartlandcollaborative.org/for-families/resourc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55" name="Right Triangle 5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50190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57" name="Rectangle 5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46745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269E4D2E-DF69-B84F-699F-0894048AAEF1}"/>
              </a:ext>
            </a:extLst>
          </p:cNvPr>
          <p:cNvSpPr>
            <a:spLocks noGrp="1"/>
          </p:cNvSpPr>
          <p:nvPr>
            <p:ph type="ctrTitle"/>
          </p:nvPr>
        </p:nvSpPr>
        <p:spPr>
          <a:xfrm>
            <a:off x="887731" y="2347420"/>
            <a:ext cx="6923558" cy="2224580"/>
          </a:xfrm>
        </p:spPr>
        <p:txBody>
          <a:bodyPr vert="horz" lIns="68580" tIns="34290" rIns="68580" bIns="34290" rtlCol="0" anchor="b">
            <a:normAutofit fontScale="90000"/>
          </a:bodyPr>
          <a:lstStyle/>
          <a:p>
            <a:pPr algn="l"/>
            <a:r>
              <a:rPr lang="en-US" sz="4125" b="1" dirty="0">
                <a:latin typeface="Times New Roman" panose="02020603050405020304" pitchFamily="18" charset="0"/>
                <a:cs typeface="Times New Roman" panose="02020603050405020304" pitchFamily="18" charset="0"/>
              </a:rPr>
              <a:t>Phase 1</a:t>
            </a:r>
            <a:r>
              <a:rPr lang="en-US" sz="4125" dirty="0">
                <a:latin typeface="Times New Roman" panose="02020603050405020304" pitchFamily="18" charset="0"/>
                <a:cs typeface="Times New Roman" panose="02020603050405020304" pitchFamily="18" charset="0"/>
              </a:rPr>
              <a:t>: Utility of educating the Hispanic and Latino population about genetics services using culturally targeted videos</a:t>
            </a:r>
            <a:br>
              <a:rPr lang="en-US" sz="4125" dirty="0">
                <a:latin typeface="Times New Roman" panose="02020603050405020304" pitchFamily="18" charset="0"/>
                <a:cs typeface="Times New Roman" panose="02020603050405020304" pitchFamily="18" charset="0"/>
              </a:rPr>
            </a:br>
            <a:br>
              <a:rPr lang="en-US" sz="4125" dirty="0">
                <a:latin typeface="Times New Roman" panose="02020603050405020304" pitchFamily="18" charset="0"/>
                <a:cs typeface="Times New Roman" panose="02020603050405020304" pitchFamily="18" charset="0"/>
              </a:rPr>
            </a:br>
            <a:r>
              <a:rPr lang="en-US" sz="4125" b="1" dirty="0">
                <a:latin typeface="Times New Roman" panose="02020603050405020304" pitchFamily="18" charset="0"/>
                <a:cs typeface="Times New Roman" panose="02020603050405020304" pitchFamily="18" charset="0"/>
              </a:rPr>
              <a:t>Phase 2</a:t>
            </a:r>
            <a:r>
              <a:rPr lang="en-US" sz="4125" dirty="0">
                <a:latin typeface="Times New Roman" panose="02020603050405020304" pitchFamily="18" charset="0"/>
                <a:cs typeface="Times New Roman" panose="02020603050405020304" pitchFamily="18" charset="0"/>
              </a:rPr>
              <a:t>: Exploring the viewers’ perspectives, attitudes, and actions taken post-video </a:t>
            </a:r>
          </a:p>
        </p:txBody>
      </p:sp>
    </p:spTree>
    <p:extLst>
      <p:ext uri="{BB962C8B-B14F-4D97-AF65-F5344CB8AC3E}">
        <p14:creationId xmlns:p14="http://schemas.microsoft.com/office/powerpoint/2010/main" val="282797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2"/>
          <p:cNvSpPr/>
          <p:nvPr/>
        </p:nvSpPr>
        <p:spPr>
          <a:xfrm>
            <a:off x="636750" y="1929575"/>
            <a:ext cx="7870500" cy="95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2"/>
          <p:cNvSpPr txBox="1">
            <a:spLocks noGrp="1"/>
          </p:cNvSpPr>
          <p:nvPr>
            <p:ph type="ctrTitle"/>
          </p:nvPr>
        </p:nvSpPr>
        <p:spPr>
          <a:xfrm>
            <a:off x="311708" y="8360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Times New Roman"/>
                <a:ea typeface="Times New Roman"/>
                <a:cs typeface="Times New Roman"/>
                <a:sym typeface="Times New Roman"/>
              </a:rPr>
              <a:t>Methods Overview</a:t>
            </a:r>
            <a:endParaRPr>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D45C90E5-A22F-A64F-11B1-5D8BB4D083AF}"/>
              </a:ext>
            </a:extLst>
          </p:cNvPr>
          <p:cNvSpPr txBox="1"/>
          <p:nvPr/>
        </p:nvSpPr>
        <p:spPr>
          <a:xfrm>
            <a:off x="228600" y="4781551"/>
            <a:ext cx="8568449" cy="369332"/>
          </a:xfrm>
          <a:prstGeom prst="rect">
            <a:avLst/>
          </a:prstGeom>
          <a:solidFill>
            <a:schemeClr val="bg1"/>
          </a:solidFill>
        </p:spPr>
        <p:txBody>
          <a:bodyPr wrap="square" rtlCol="0">
            <a:spAutoFit/>
          </a:bodyPr>
          <a:lstStyle/>
          <a:p>
            <a:pPr defTabSz="685800">
              <a:buClrTx/>
            </a:pPr>
            <a:endParaRPr lang="en-US" sz="18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3" name="Title 2"/>
          <p:cNvSpPr>
            <a:spLocks noGrp="1"/>
          </p:cNvSpPr>
          <p:nvPr>
            <p:ph type="title"/>
          </p:nvPr>
        </p:nvSpPr>
        <p:spPr>
          <a:xfrm>
            <a:off x="353980" y="480718"/>
            <a:ext cx="8368363" cy="409459"/>
          </a:xfrm>
          <a:prstGeom prst="rect">
            <a:avLst/>
          </a:prstGeom>
        </p:spPr>
        <p:txBody>
          <a:bodyPr>
            <a:noAutofit/>
          </a:bodyPr>
          <a:lstStyle/>
          <a:p>
            <a:r>
              <a:rPr lang="en-US" sz="3000" dirty="0">
                <a:latin typeface="Times New Roman" panose="02020603050405020304" pitchFamily="18" charset="0"/>
                <a:cs typeface="Times New Roman" panose="02020603050405020304" pitchFamily="18" charset="0"/>
              </a:rPr>
              <a:t>Phase 1</a:t>
            </a:r>
          </a:p>
        </p:txBody>
      </p:sp>
      <p:grpSp>
        <p:nvGrpSpPr>
          <p:cNvPr id="56" name="Group 55">
            <a:extLst>
              <a:ext uri="{FF2B5EF4-FFF2-40B4-BE49-F238E27FC236}">
                <a16:creationId xmlns:a16="http://schemas.microsoft.com/office/drawing/2014/main" id="{5C452345-4839-48BF-977C-D81C2BEF8F41}"/>
              </a:ext>
            </a:extLst>
          </p:cNvPr>
          <p:cNvGrpSpPr/>
          <p:nvPr/>
        </p:nvGrpSpPr>
        <p:grpSpPr>
          <a:xfrm>
            <a:off x="2377552" y="1253491"/>
            <a:ext cx="4395596" cy="3103055"/>
            <a:chOff x="2377551" y="2207498"/>
            <a:chExt cx="4395596" cy="457200"/>
          </a:xfrm>
        </p:grpSpPr>
        <p:cxnSp>
          <p:nvCxnSpPr>
            <p:cNvPr id="60" name="Straight Arrow Connector 59">
              <a:extLst>
                <a:ext uri="{FF2B5EF4-FFF2-40B4-BE49-F238E27FC236}">
                  <a16:creationId xmlns:a16="http://schemas.microsoft.com/office/drawing/2014/main" id="{DA86BEC0-2E7D-49B6-B7D3-D8B80EFCDE00}"/>
                </a:ext>
              </a:extLst>
            </p:cNvPr>
            <p:cNvCxnSpPr/>
            <p:nvPr/>
          </p:nvCxnSpPr>
          <p:spPr>
            <a:xfrm rot="5400000">
              <a:off x="2148951" y="2436098"/>
              <a:ext cx="457200" cy="0"/>
            </a:xfrm>
            <a:prstGeom prst="straightConnector1">
              <a:avLst/>
            </a:prstGeom>
            <a:ln w="127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2200B97-DA65-4C55-942D-2457B388769E}"/>
                </a:ext>
              </a:extLst>
            </p:cNvPr>
            <p:cNvCxnSpPr/>
            <p:nvPr/>
          </p:nvCxnSpPr>
          <p:spPr>
            <a:xfrm rot="5400000">
              <a:off x="4346749" y="2436098"/>
              <a:ext cx="457200" cy="0"/>
            </a:xfrm>
            <a:prstGeom prst="straightConnector1">
              <a:avLst/>
            </a:prstGeom>
            <a:ln w="127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36A1DE1-57BE-45D0-AEFC-BE0EDA9F1DD3}"/>
                </a:ext>
              </a:extLst>
            </p:cNvPr>
            <p:cNvCxnSpPr/>
            <p:nvPr/>
          </p:nvCxnSpPr>
          <p:spPr>
            <a:xfrm rot="5400000">
              <a:off x="6544547" y="2436098"/>
              <a:ext cx="457200" cy="0"/>
            </a:xfrm>
            <a:prstGeom prst="straightConnector1">
              <a:avLst/>
            </a:prstGeom>
            <a:ln w="127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2" name="Inhaltsplatzhalter 4">
            <a:extLst>
              <a:ext uri="{FF2B5EF4-FFF2-40B4-BE49-F238E27FC236}">
                <a16:creationId xmlns:a16="http://schemas.microsoft.com/office/drawing/2014/main" id="{BA4D947B-59BD-4652-BF21-0F427CE57AF3}"/>
              </a:ext>
            </a:extLst>
          </p:cNvPr>
          <p:cNvSpPr txBox="1">
            <a:spLocks/>
          </p:cNvSpPr>
          <p:nvPr/>
        </p:nvSpPr>
        <p:spPr>
          <a:xfrm>
            <a:off x="469141" y="3011565"/>
            <a:ext cx="1849344" cy="55874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595">
              <a:lnSpc>
                <a:spcPct val="130000"/>
              </a:lnSpc>
              <a:spcAft>
                <a:spcPts val="750"/>
              </a:spcAft>
              <a:buClrTx/>
              <a:buNone/>
            </a:pP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Quantitative</a:t>
            </a:r>
          </a:p>
          <a:p>
            <a:pPr marL="0" indent="0" algn="ctr" defTabSz="685595">
              <a:lnSpc>
                <a:spcPct val="130000"/>
              </a:lnSpc>
              <a:spcAft>
                <a:spcPts val="750"/>
              </a:spcAft>
              <a:buClrTx/>
              <a:buNone/>
            </a:pP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Pre-post survey</a:t>
            </a:r>
          </a:p>
        </p:txBody>
      </p:sp>
      <p:sp>
        <p:nvSpPr>
          <p:cNvPr id="181" name="Inhaltsplatzhalter 4">
            <a:extLst>
              <a:ext uri="{FF2B5EF4-FFF2-40B4-BE49-F238E27FC236}">
                <a16:creationId xmlns:a16="http://schemas.microsoft.com/office/drawing/2014/main" id="{609CFE95-4F3A-43C4-B6D2-26FA80C7E079}"/>
              </a:ext>
            </a:extLst>
          </p:cNvPr>
          <p:cNvSpPr txBox="1">
            <a:spLocks/>
          </p:cNvSpPr>
          <p:nvPr/>
        </p:nvSpPr>
        <p:spPr>
          <a:xfrm>
            <a:off x="2560111" y="2994722"/>
            <a:ext cx="1961044" cy="2066912"/>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595">
              <a:lnSpc>
                <a:spcPct val="130000"/>
              </a:lnSpc>
              <a:spcAft>
                <a:spcPts val="750"/>
              </a:spcAft>
              <a:buClrTx/>
              <a:buNone/>
            </a:pP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Baseline survey: 10-15 min</a:t>
            </a:r>
          </a:p>
          <a:p>
            <a:pPr marL="0" indent="0" algn="ctr" defTabSz="685595">
              <a:lnSpc>
                <a:spcPct val="130000"/>
              </a:lnSpc>
              <a:spcAft>
                <a:spcPts val="750"/>
              </a:spcAft>
              <a:buClrTx/>
              <a:buNone/>
            </a:pP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Videos: (~10 min)</a:t>
            </a:r>
          </a:p>
          <a:p>
            <a:pPr marL="0" indent="0" algn="ctr" defTabSz="685595">
              <a:lnSpc>
                <a:spcPct val="130000"/>
              </a:lnSpc>
              <a:spcAft>
                <a:spcPts val="750"/>
              </a:spcAft>
              <a:buClrTx/>
              <a:buNone/>
            </a:pP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5-min break + distractor video</a:t>
            </a:r>
          </a:p>
          <a:p>
            <a:pPr marL="0" indent="0" algn="ctr" defTabSz="685595">
              <a:lnSpc>
                <a:spcPct val="130000"/>
              </a:lnSpc>
              <a:spcAft>
                <a:spcPts val="750"/>
              </a:spcAft>
              <a:buClrTx/>
              <a:buNone/>
            </a:pP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Health communication questions</a:t>
            </a:r>
          </a:p>
          <a:p>
            <a:pPr marL="0" indent="0" algn="ctr" defTabSz="685595">
              <a:lnSpc>
                <a:spcPct val="130000"/>
              </a:lnSpc>
              <a:spcAft>
                <a:spcPts val="750"/>
              </a:spcAft>
              <a:buClrTx/>
              <a:buNone/>
            </a:pP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Post-survey: 10-15 min</a:t>
            </a:r>
            <a:endParaRPr lang="en-US" sz="10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186" name="Inhaltsplatzhalter 4">
            <a:extLst>
              <a:ext uri="{FF2B5EF4-FFF2-40B4-BE49-F238E27FC236}">
                <a16:creationId xmlns:a16="http://schemas.microsoft.com/office/drawing/2014/main" id="{165404EF-4B41-4F2E-A0FE-AB3DC09DD3F3}"/>
              </a:ext>
            </a:extLst>
          </p:cNvPr>
          <p:cNvSpPr txBox="1">
            <a:spLocks/>
          </p:cNvSpPr>
          <p:nvPr/>
        </p:nvSpPr>
        <p:spPr>
          <a:xfrm>
            <a:off x="4749576" y="2999350"/>
            <a:ext cx="1849344" cy="798873"/>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595">
              <a:lnSpc>
                <a:spcPct val="130000"/>
              </a:lnSpc>
              <a:spcAft>
                <a:spcPts val="750"/>
              </a:spcAft>
              <a:buClrTx/>
              <a:buNone/>
            </a:pP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Modality: Zoom or in-person</a:t>
            </a:r>
          </a:p>
          <a:p>
            <a:pPr marL="0" indent="0" algn="ctr" defTabSz="685595">
              <a:lnSpc>
                <a:spcPct val="130000"/>
              </a:lnSpc>
              <a:spcAft>
                <a:spcPts val="750"/>
              </a:spcAft>
              <a:buClrTx/>
              <a:buNone/>
            </a:pPr>
            <a:r>
              <a:rPr lang="en-US" sz="1200" b="1" dirty="0" err="1">
                <a:solidFill>
                  <a:prstClr val="black">
                    <a:lumMod val="75000"/>
                    <a:lumOff val="25000"/>
                  </a:prstClr>
                </a:solidFill>
                <a:latin typeface="Times New Roman" panose="02020603050405020304" pitchFamily="18" charset="0"/>
                <a:cs typeface="Times New Roman" panose="02020603050405020304" pitchFamily="18" charset="0"/>
              </a:rPr>
              <a:t>REDCap</a:t>
            </a: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 survey</a:t>
            </a:r>
            <a:endParaRPr lang="en-US" sz="10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927CA37-E1F3-9E5C-1AC1-12D1CC133C8F}"/>
              </a:ext>
            </a:extLst>
          </p:cNvPr>
          <p:cNvGrpSpPr/>
          <p:nvPr/>
        </p:nvGrpSpPr>
        <p:grpSpPr>
          <a:xfrm>
            <a:off x="515600" y="1310431"/>
            <a:ext cx="8119498" cy="1593122"/>
            <a:chOff x="491532" y="1764325"/>
            <a:chExt cx="11217868" cy="2426675"/>
          </a:xfrm>
        </p:grpSpPr>
        <p:sp>
          <p:nvSpPr>
            <p:cNvPr id="118" name="Oval 117">
              <a:extLst>
                <a:ext uri="{FF2B5EF4-FFF2-40B4-BE49-F238E27FC236}">
                  <a16:creationId xmlns:a16="http://schemas.microsoft.com/office/drawing/2014/main" id="{9CA34902-E659-4DE4-A094-9BEBCD3A3715}"/>
                </a:ext>
              </a:extLst>
            </p:cNvPr>
            <p:cNvSpPr/>
            <p:nvPr/>
          </p:nvSpPr>
          <p:spPr bwMode="auto">
            <a:xfrm>
              <a:off x="491532" y="1764325"/>
              <a:ext cx="2426675" cy="2426675"/>
            </a:xfrm>
            <a:prstGeom prst="ellipse">
              <a:avLst/>
            </a:prstGeom>
            <a:noFill/>
            <a:ln w="28575">
              <a:solidFill>
                <a:schemeClr val="accent1"/>
              </a:solidFill>
              <a:round/>
              <a:headEnd/>
              <a:tailEnd/>
            </a:ln>
          </p:spPr>
          <p:txBody>
            <a:bodyPr vert="horz" wrap="square" lIns="0" tIns="0" rIns="0" bIns="0" numCol="1" rtlCol="0" anchor="ctr" anchorCtr="0" compatLnSpc="1">
              <a:prstTxWarp prst="textNoShape">
                <a:avLst/>
              </a:prstTxWarp>
            </a:bodyPr>
            <a:lstStyle/>
            <a:p>
              <a:pPr algn="ctr" defTabSz="685800">
                <a:buClrTx/>
              </a:pPr>
              <a:endParaRPr lang="en-US" sz="4000" b="1" kern="1200" dirty="0">
                <a:solidFill>
                  <a:prstClr val="black">
                    <a:lumMod val="75000"/>
                    <a:lumOff val="25000"/>
                  </a:prstClr>
                </a:solidFill>
                <a:latin typeface="Times New Roman" panose="02020603050405020304" pitchFamily="18" charset="0"/>
                <a:ea typeface="+mn-ea"/>
                <a:cs typeface="Times New Roman" panose="02020603050405020304" pitchFamily="18" charset="0"/>
              </a:endParaRPr>
            </a:p>
          </p:txBody>
        </p:sp>
        <p:grpSp>
          <p:nvGrpSpPr>
            <p:cNvPr id="119" name="Group 118">
              <a:extLst>
                <a:ext uri="{FF2B5EF4-FFF2-40B4-BE49-F238E27FC236}">
                  <a16:creationId xmlns:a16="http://schemas.microsoft.com/office/drawing/2014/main" id="{2251312F-BBE4-4FD0-965D-0427A4640E09}"/>
                </a:ext>
              </a:extLst>
            </p:cNvPr>
            <p:cNvGrpSpPr/>
            <p:nvPr/>
          </p:nvGrpSpPr>
          <p:grpSpPr>
            <a:xfrm>
              <a:off x="990257" y="2263052"/>
              <a:ext cx="1429224" cy="1429221"/>
              <a:chOff x="-1687513" y="3627438"/>
              <a:chExt cx="1303338" cy="1303337"/>
            </a:xfrm>
            <a:solidFill>
              <a:schemeClr val="accent1"/>
            </a:solidFill>
          </p:grpSpPr>
          <p:sp>
            <p:nvSpPr>
              <p:cNvPr id="120" name="Freeform 47">
                <a:extLst>
                  <a:ext uri="{FF2B5EF4-FFF2-40B4-BE49-F238E27FC236}">
                    <a16:creationId xmlns:a16="http://schemas.microsoft.com/office/drawing/2014/main" id="{EF5DB22E-ECD1-48BF-8035-C2BD1E1E520F}"/>
                  </a:ext>
                </a:extLst>
              </p:cNvPr>
              <p:cNvSpPr>
                <a:spLocks noEditPoints="1"/>
              </p:cNvSpPr>
              <p:nvPr/>
            </p:nvSpPr>
            <p:spPr bwMode="auto">
              <a:xfrm>
                <a:off x="-1687513" y="3627438"/>
                <a:ext cx="1303338" cy="1303337"/>
              </a:xfrm>
              <a:custGeom>
                <a:avLst/>
                <a:gdLst>
                  <a:gd name="T0" fmla="*/ 1696 w 1920"/>
                  <a:gd name="T1" fmla="*/ 647 h 1920"/>
                  <a:gd name="T2" fmla="*/ 1729 w 1920"/>
                  <a:gd name="T3" fmla="*/ 372 h 1920"/>
                  <a:gd name="T4" fmla="*/ 1385 w 1920"/>
                  <a:gd name="T5" fmla="*/ 282 h 1920"/>
                  <a:gd name="T6" fmla="*/ 1088 w 1920"/>
                  <a:gd name="T7" fmla="*/ 0 h 1920"/>
                  <a:gd name="T8" fmla="*/ 781 w 1920"/>
                  <a:gd name="T9" fmla="*/ 180 h 1920"/>
                  <a:gd name="T10" fmla="*/ 372 w 1920"/>
                  <a:gd name="T11" fmla="*/ 191 h 1920"/>
                  <a:gd name="T12" fmla="*/ 282 w 1920"/>
                  <a:gd name="T13" fmla="*/ 535 h 1920"/>
                  <a:gd name="T14" fmla="*/ 0 w 1920"/>
                  <a:gd name="T15" fmla="*/ 832 h 1920"/>
                  <a:gd name="T16" fmla="*/ 180 w 1920"/>
                  <a:gd name="T17" fmla="*/ 1139 h 1920"/>
                  <a:gd name="T18" fmla="*/ 191 w 1920"/>
                  <a:gd name="T19" fmla="*/ 1548 h 1920"/>
                  <a:gd name="T20" fmla="*/ 535 w 1920"/>
                  <a:gd name="T21" fmla="*/ 1638 h 1920"/>
                  <a:gd name="T22" fmla="*/ 832 w 1920"/>
                  <a:gd name="T23" fmla="*/ 1920 h 1920"/>
                  <a:gd name="T24" fmla="*/ 1139 w 1920"/>
                  <a:gd name="T25" fmla="*/ 1740 h 1920"/>
                  <a:gd name="T26" fmla="*/ 1376 w 1920"/>
                  <a:gd name="T27" fmla="*/ 1920 h 1920"/>
                  <a:gd name="T28" fmla="*/ 1506 w 1920"/>
                  <a:gd name="T29" fmla="*/ 1732 h 1920"/>
                  <a:gd name="T30" fmla="*/ 1732 w 1920"/>
                  <a:gd name="T31" fmla="*/ 1506 h 1920"/>
                  <a:gd name="T32" fmla="*/ 1789 w 1920"/>
                  <a:gd name="T33" fmla="*/ 1132 h 1920"/>
                  <a:gd name="T34" fmla="*/ 1920 w 1920"/>
                  <a:gd name="T35" fmla="*/ 832 h 1920"/>
                  <a:gd name="T36" fmla="*/ 1078 w 1920"/>
                  <a:gd name="T37" fmla="*/ 1709 h 1920"/>
                  <a:gd name="T38" fmla="*/ 842 w 1920"/>
                  <a:gd name="T39" fmla="*/ 1709 h 1920"/>
                  <a:gd name="T40" fmla="*/ 514 w 1920"/>
                  <a:gd name="T41" fmla="*/ 1573 h 1920"/>
                  <a:gd name="T42" fmla="*/ 347 w 1920"/>
                  <a:gd name="T43" fmla="*/ 1406 h 1920"/>
                  <a:gd name="T44" fmla="*/ 211 w 1920"/>
                  <a:gd name="T45" fmla="*/ 1078 h 1920"/>
                  <a:gd name="T46" fmla="*/ 211 w 1920"/>
                  <a:gd name="T47" fmla="*/ 842 h 1920"/>
                  <a:gd name="T48" fmla="*/ 347 w 1920"/>
                  <a:gd name="T49" fmla="*/ 514 h 1920"/>
                  <a:gd name="T50" fmla="*/ 514 w 1920"/>
                  <a:gd name="T51" fmla="*/ 347 h 1920"/>
                  <a:gd name="T52" fmla="*/ 842 w 1920"/>
                  <a:gd name="T53" fmla="*/ 211 h 1920"/>
                  <a:gd name="T54" fmla="*/ 1078 w 1920"/>
                  <a:gd name="T55" fmla="*/ 211 h 1920"/>
                  <a:gd name="T56" fmla="*/ 1406 w 1920"/>
                  <a:gd name="T57" fmla="*/ 347 h 1920"/>
                  <a:gd name="T58" fmla="*/ 1573 w 1920"/>
                  <a:gd name="T59" fmla="*/ 514 h 1920"/>
                  <a:gd name="T60" fmla="*/ 1241 w 1920"/>
                  <a:gd name="T61" fmla="*/ 533 h 1920"/>
                  <a:gd name="T62" fmla="*/ 960 w 1920"/>
                  <a:gd name="T63" fmla="*/ 1472 h 1920"/>
                  <a:gd name="T64" fmla="*/ 1280 w 1920"/>
                  <a:gd name="T65" fmla="*/ 1440 h 1920"/>
                  <a:gd name="T66" fmla="*/ 1103 w 1920"/>
                  <a:gd name="T67" fmla="*/ 1682 h 1920"/>
                  <a:gd name="T68" fmla="*/ 699 w 1920"/>
                  <a:gd name="T69" fmla="*/ 1146 h 1920"/>
                  <a:gd name="T70" fmla="*/ 612 w 1920"/>
                  <a:gd name="T71" fmla="*/ 1243 h 1920"/>
                  <a:gd name="T72" fmla="*/ 1050 w 1920"/>
                  <a:gd name="T73" fmla="*/ 653 h 1920"/>
                  <a:gd name="T74" fmla="*/ 746 w 1920"/>
                  <a:gd name="T75" fmla="*/ 1101 h 1920"/>
                  <a:gd name="T76" fmla="*/ 1344 w 1920"/>
                  <a:gd name="T77" fmla="*/ 1406 h 1920"/>
                  <a:gd name="T78" fmla="*/ 1408 w 1920"/>
                  <a:gd name="T79" fmla="*/ 1440 h 1920"/>
                  <a:gd name="T80" fmla="*/ 1440 w 1920"/>
                  <a:gd name="T81" fmla="*/ 1792 h 1920"/>
                  <a:gd name="T82" fmla="*/ 1312 w 1920"/>
                  <a:gd name="T83" fmla="*/ 1504 h 1920"/>
                  <a:gd name="T84" fmla="*/ 1664 w 1920"/>
                  <a:gd name="T85" fmla="*/ 1523 h 1920"/>
                  <a:gd name="T86" fmla="*/ 1504 w 1920"/>
                  <a:gd name="T87" fmla="*/ 1472 h 1920"/>
                  <a:gd name="T88" fmla="*/ 1578 w 1920"/>
                  <a:gd name="T89" fmla="*/ 1359 h 1920"/>
                  <a:gd name="T90" fmla="*/ 1664 w 1920"/>
                  <a:gd name="T91" fmla="*/ 1523 h 1920"/>
                  <a:gd name="T92" fmla="*/ 1376 w 1920"/>
                  <a:gd name="T93" fmla="*/ 576 h 1920"/>
                  <a:gd name="T94" fmla="*/ 1856 w 1920"/>
                  <a:gd name="T95" fmla="*/ 1060 h 1920"/>
                  <a:gd name="T96" fmla="*/ 1856 w 1920"/>
                  <a:gd name="T97" fmla="*/ 86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0" h="1920">
                    <a:moveTo>
                      <a:pt x="1892" y="800"/>
                    </a:moveTo>
                    <a:cubicBezTo>
                      <a:pt x="1790" y="787"/>
                      <a:pt x="1790" y="787"/>
                      <a:pt x="1790" y="787"/>
                    </a:cubicBezTo>
                    <a:cubicBezTo>
                      <a:pt x="1767" y="735"/>
                      <a:pt x="1736" y="688"/>
                      <a:pt x="1696" y="647"/>
                    </a:cubicBezTo>
                    <a:cubicBezTo>
                      <a:pt x="1680" y="608"/>
                      <a:pt x="1660" y="571"/>
                      <a:pt x="1638" y="535"/>
                    </a:cubicBezTo>
                    <a:cubicBezTo>
                      <a:pt x="1732" y="414"/>
                      <a:pt x="1732" y="414"/>
                      <a:pt x="1732" y="414"/>
                    </a:cubicBezTo>
                    <a:cubicBezTo>
                      <a:pt x="1742" y="401"/>
                      <a:pt x="1740" y="383"/>
                      <a:pt x="1729" y="372"/>
                    </a:cubicBezTo>
                    <a:cubicBezTo>
                      <a:pt x="1548" y="191"/>
                      <a:pt x="1548" y="191"/>
                      <a:pt x="1548" y="191"/>
                    </a:cubicBezTo>
                    <a:cubicBezTo>
                      <a:pt x="1537" y="179"/>
                      <a:pt x="1519" y="178"/>
                      <a:pt x="1506" y="188"/>
                    </a:cubicBezTo>
                    <a:cubicBezTo>
                      <a:pt x="1385" y="282"/>
                      <a:pt x="1385" y="282"/>
                      <a:pt x="1385" y="282"/>
                    </a:cubicBezTo>
                    <a:cubicBezTo>
                      <a:pt x="1309" y="234"/>
                      <a:pt x="1226" y="200"/>
                      <a:pt x="1139" y="180"/>
                    </a:cubicBezTo>
                    <a:cubicBezTo>
                      <a:pt x="1120" y="28"/>
                      <a:pt x="1120" y="28"/>
                      <a:pt x="1120" y="28"/>
                    </a:cubicBezTo>
                    <a:cubicBezTo>
                      <a:pt x="1118" y="12"/>
                      <a:pt x="1104" y="0"/>
                      <a:pt x="1088" y="0"/>
                    </a:cubicBezTo>
                    <a:cubicBezTo>
                      <a:pt x="832" y="0"/>
                      <a:pt x="832" y="0"/>
                      <a:pt x="832" y="0"/>
                    </a:cubicBezTo>
                    <a:cubicBezTo>
                      <a:pt x="816" y="0"/>
                      <a:pt x="802" y="12"/>
                      <a:pt x="800" y="28"/>
                    </a:cubicBezTo>
                    <a:cubicBezTo>
                      <a:pt x="781" y="180"/>
                      <a:pt x="781" y="180"/>
                      <a:pt x="781" y="180"/>
                    </a:cubicBezTo>
                    <a:cubicBezTo>
                      <a:pt x="694" y="200"/>
                      <a:pt x="611" y="234"/>
                      <a:pt x="535" y="282"/>
                    </a:cubicBezTo>
                    <a:cubicBezTo>
                      <a:pt x="414" y="188"/>
                      <a:pt x="414" y="188"/>
                      <a:pt x="414" y="188"/>
                    </a:cubicBezTo>
                    <a:cubicBezTo>
                      <a:pt x="401" y="178"/>
                      <a:pt x="383" y="179"/>
                      <a:pt x="372" y="191"/>
                    </a:cubicBezTo>
                    <a:cubicBezTo>
                      <a:pt x="191" y="372"/>
                      <a:pt x="191" y="372"/>
                      <a:pt x="191" y="372"/>
                    </a:cubicBezTo>
                    <a:cubicBezTo>
                      <a:pt x="179" y="383"/>
                      <a:pt x="178" y="401"/>
                      <a:pt x="188" y="414"/>
                    </a:cubicBezTo>
                    <a:cubicBezTo>
                      <a:pt x="282" y="535"/>
                      <a:pt x="282" y="535"/>
                      <a:pt x="282" y="535"/>
                    </a:cubicBezTo>
                    <a:cubicBezTo>
                      <a:pt x="234" y="611"/>
                      <a:pt x="200" y="694"/>
                      <a:pt x="180" y="781"/>
                    </a:cubicBezTo>
                    <a:cubicBezTo>
                      <a:pt x="28" y="800"/>
                      <a:pt x="28" y="800"/>
                      <a:pt x="28" y="800"/>
                    </a:cubicBezTo>
                    <a:cubicBezTo>
                      <a:pt x="12" y="802"/>
                      <a:pt x="0" y="816"/>
                      <a:pt x="0" y="832"/>
                    </a:cubicBezTo>
                    <a:cubicBezTo>
                      <a:pt x="0" y="1088"/>
                      <a:pt x="0" y="1088"/>
                      <a:pt x="0" y="1088"/>
                    </a:cubicBezTo>
                    <a:cubicBezTo>
                      <a:pt x="0" y="1104"/>
                      <a:pt x="12" y="1118"/>
                      <a:pt x="28" y="1120"/>
                    </a:cubicBezTo>
                    <a:cubicBezTo>
                      <a:pt x="180" y="1139"/>
                      <a:pt x="180" y="1139"/>
                      <a:pt x="180" y="1139"/>
                    </a:cubicBezTo>
                    <a:cubicBezTo>
                      <a:pt x="200" y="1226"/>
                      <a:pt x="234" y="1309"/>
                      <a:pt x="282" y="1385"/>
                    </a:cubicBezTo>
                    <a:cubicBezTo>
                      <a:pt x="188" y="1506"/>
                      <a:pt x="188" y="1506"/>
                      <a:pt x="188" y="1506"/>
                    </a:cubicBezTo>
                    <a:cubicBezTo>
                      <a:pt x="178" y="1519"/>
                      <a:pt x="179" y="1537"/>
                      <a:pt x="191" y="1548"/>
                    </a:cubicBezTo>
                    <a:cubicBezTo>
                      <a:pt x="372" y="1729"/>
                      <a:pt x="372" y="1729"/>
                      <a:pt x="372" y="1729"/>
                    </a:cubicBezTo>
                    <a:cubicBezTo>
                      <a:pt x="383" y="1741"/>
                      <a:pt x="401" y="1742"/>
                      <a:pt x="414" y="1732"/>
                    </a:cubicBezTo>
                    <a:cubicBezTo>
                      <a:pt x="535" y="1638"/>
                      <a:pt x="535" y="1638"/>
                      <a:pt x="535" y="1638"/>
                    </a:cubicBezTo>
                    <a:cubicBezTo>
                      <a:pt x="611" y="1686"/>
                      <a:pt x="694" y="1720"/>
                      <a:pt x="781" y="1740"/>
                    </a:cubicBezTo>
                    <a:cubicBezTo>
                      <a:pt x="800" y="1892"/>
                      <a:pt x="800" y="1892"/>
                      <a:pt x="800" y="1892"/>
                    </a:cubicBezTo>
                    <a:cubicBezTo>
                      <a:pt x="802" y="1908"/>
                      <a:pt x="816" y="1920"/>
                      <a:pt x="832" y="1920"/>
                    </a:cubicBezTo>
                    <a:cubicBezTo>
                      <a:pt x="1088" y="1920"/>
                      <a:pt x="1088" y="1920"/>
                      <a:pt x="1088" y="1920"/>
                    </a:cubicBezTo>
                    <a:cubicBezTo>
                      <a:pt x="1104" y="1920"/>
                      <a:pt x="1118" y="1908"/>
                      <a:pt x="1120" y="1892"/>
                    </a:cubicBezTo>
                    <a:cubicBezTo>
                      <a:pt x="1139" y="1740"/>
                      <a:pt x="1139" y="1740"/>
                      <a:pt x="1139" y="1740"/>
                    </a:cubicBezTo>
                    <a:cubicBezTo>
                      <a:pt x="1176" y="1731"/>
                      <a:pt x="1212" y="1720"/>
                      <a:pt x="1248" y="1706"/>
                    </a:cubicBezTo>
                    <a:cubicBezTo>
                      <a:pt x="1248" y="1792"/>
                      <a:pt x="1248" y="1792"/>
                      <a:pt x="1248" y="1792"/>
                    </a:cubicBezTo>
                    <a:cubicBezTo>
                      <a:pt x="1248" y="1863"/>
                      <a:pt x="1305" y="1920"/>
                      <a:pt x="1376" y="1920"/>
                    </a:cubicBezTo>
                    <a:cubicBezTo>
                      <a:pt x="1447" y="1920"/>
                      <a:pt x="1504" y="1863"/>
                      <a:pt x="1504" y="1792"/>
                    </a:cubicBezTo>
                    <a:cubicBezTo>
                      <a:pt x="1504" y="1730"/>
                      <a:pt x="1504" y="1730"/>
                      <a:pt x="1504" y="1730"/>
                    </a:cubicBezTo>
                    <a:cubicBezTo>
                      <a:pt x="1506" y="1732"/>
                      <a:pt x="1506" y="1732"/>
                      <a:pt x="1506" y="1732"/>
                    </a:cubicBezTo>
                    <a:cubicBezTo>
                      <a:pt x="1519" y="1742"/>
                      <a:pt x="1537" y="1741"/>
                      <a:pt x="1548" y="1729"/>
                    </a:cubicBezTo>
                    <a:cubicBezTo>
                      <a:pt x="1729" y="1548"/>
                      <a:pt x="1729" y="1548"/>
                      <a:pt x="1729" y="1548"/>
                    </a:cubicBezTo>
                    <a:cubicBezTo>
                      <a:pt x="1741" y="1537"/>
                      <a:pt x="1742" y="1519"/>
                      <a:pt x="1732" y="1506"/>
                    </a:cubicBezTo>
                    <a:cubicBezTo>
                      <a:pt x="1638" y="1385"/>
                      <a:pt x="1638" y="1385"/>
                      <a:pt x="1638" y="1385"/>
                    </a:cubicBezTo>
                    <a:cubicBezTo>
                      <a:pt x="1660" y="1349"/>
                      <a:pt x="1680" y="1312"/>
                      <a:pt x="1696" y="1273"/>
                    </a:cubicBezTo>
                    <a:cubicBezTo>
                      <a:pt x="1736" y="1232"/>
                      <a:pt x="1767" y="1185"/>
                      <a:pt x="1789" y="1132"/>
                    </a:cubicBezTo>
                    <a:cubicBezTo>
                      <a:pt x="1892" y="1120"/>
                      <a:pt x="1892" y="1120"/>
                      <a:pt x="1892" y="1120"/>
                    </a:cubicBezTo>
                    <a:cubicBezTo>
                      <a:pt x="1908" y="1118"/>
                      <a:pt x="1920" y="1104"/>
                      <a:pt x="1920" y="1088"/>
                    </a:cubicBezTo>
                    <a:cubicBezTo>
                      <a:pt x="1920" y="832"/>
                      <a:pt x="1920" y="832"/>
                      <a:pt x="1920" y="832"/>
                    </a:cubicBezTo>
                    <a:cubicBezTo>
                      <a:pt x="1920" y="816"/>
                      <a:pt x="1908" y="802"/>
                      <a:pt x="1892" y="800"/>
                    </a:cubicBezTo>
                    <a:close/>
                    <a:moveTo>
                      <a:pt x="1103" y="1682"/>
                    </a:moveTo>
                    <a:cubicBezTo>
                      <a:pt x="1090" y="1685"/>
                      <a:pt x="1080" y="1696"/>
                      <a:pt x="1078" y="1709"/>
                    </a:cubicBezTo>
                    <a:cubicBezTo>
                      <a:pt x="1060" y="1856"/>
                      <a:pt x="1060" y="1856"/>
                      <a:pt x="1060" y="1856"/>
                    </a:cubicBezTo>
                    <a:cubicBezTo>
                      <a:pt x="860" y="1856"/>
                      <a:pt x="860" y="1856"/>
                      <a:pt x="860" y="1856"/>
                    </a:cubicBezTo>
                    <a:cubicBezTo>
                      <a:pt x="842" y="1709"/>
                      <a:pt x="842" y="1709"/>
                      <a:pt x="842" y="1709"/>
                    </a:cubicBezTo>
                    <a:cubicBezTo>
                      <a:pt x="840" y="1696"/>
                      <a:pt x="830" y="1685"/>
                      <a:pt x="816" y="1682"/>
                    </a:cubicBezTo>
                    <a:cubicBezTo>
                      <a:pt x="722" y="1663"/>
                      <a:pt x="631" y="1626"/>
                      <a:pt x="551" y="1572"/>
                    </a:cubicBezTo>
                    <a:cubicBezTo>
                      <a:pt x="540" y="1564"/>
                      <a:pt x="525" y="1565"/>
                      <a:pt x="514" y="1573"/>
                    </a:cubicBezTo>
                    <a:cubicBezTo>
                      <a:pt x="397" y="1664"/>
                      <a:pt x="397" y="1664"/>
                      <a:pt x="397" y="1664"/>
                    </a:cubicBezTo>
                    <a:cubicBezTo>
                      <a:pt x="256" y="1523"/>
                      <a:pt x="256" y="1523"/>
                      <a:pt x="256" y="1523"/>
                    </a:cubicBezTo>
                    <a:cubicBezTo>
                      <a:pt x="347" y="1406"/>
                      <a:pt x="347" y="1406"/>
                      <a:pt x="347" y="1406"/>
                    </a:cubicBezTo>
                    <a:cubicBezTo>
                      <a:pt x="355" y="1395"/>
                      <a:pt x="356" y="1380"/>
                      <a:pt x="348" y="1369"/>
                    </a:cubicBezTo>
                    <a:cubicBezTo>
                      <a:pt x="294" y="1289"/>
                      <a:pt x="257" y="1199"/>
                      <a:pt x="238" y="1104"/>
                    </a:cubicBezTo>
                    <a:cubicBezTo>
                      <a:pt x="235" y="1090"/>
                      <a:pt x="224" y="1080"/>
                      <a:pt x="211" y="1078"/>
                    </a:cubicBezTo>
                    <a:cubicBezTo>
                      <a:pt x="64" y="1060"/>
                      <a:pt x="64" y="1060"/>
                      <a:pt x="64" y="1060"/>
                    </a:cubicBezTo>
                    <a:cubicBezTo>
                      <a:pt x="64" y="860"/>
                      <a:pt x="64" y="860"/>
                      <a:pt x="64" y="860"/>
                    </a:cubicBezTo>
                    <a:cubicBezTo>
                      <a:pt x="211" y="842"/>
                      <a:pt x="211" y="842"/>
                      <a:pt x="211" y="842"/>
                    </a:cubicBezTo>
                    <a:cubicBezTo>
                      <a:pt x="224" y="840"/>
                      <a:pt x="235" y="830"/>
                      <a:pt x="238" y="816"/>
                    </a:cubicBezTo>
                    <a:cubicBezTo>
                      <a:pt x="257" y="722"/>
                      <a:pt x="294" y="631"/>
                      <a:pt x="348" y="551"/>
                    </a:cubicBezTo>
                    <a:cubicBezTo>
                      <a:pt x="356" y="540"/>
                      <a:pt x="355" y="525"/>
                      <a:pt x="347" y="514"/>
                    </a:cubicBezTo>
                    <a:cubicBezTo>
                      <a:pt x="256" y="397"/>
                      <a:pt x="256" y="397"/>
                      <a:pt x="256" y="397"/>
                    </a:cubicBezTo>
                    <a:cubicBezTo>
                      <a:pt x="397" y="256"/>
                      <a:pt x="397" y="256"/>
                      <a:pt x="397" y="256"/>
                    </a:cubicBezTo>
                    <a:cubicBezTo>
                      <a:pt x="514" y="347"/>
                      <a:pt x="514" y="347"/>
                      <a:pt x="514" y="347"/>
                    </a:cubicBezTo>
                    <a:cubicBezTo>
                      <a:pt x="525" y="355"/>
                      <a:pt x="540" y="356"/>
                      <a:pt x="551" y="348"/>
                    </a:cubicBezTo>
                    <a:cubicBezTo>
                      <a:pt x="631" y="294"/>
                      <a:pt x="722" y="257"/>
                      <a:pt x="816" y="238"/>
                    </a:cubicBezTo>
                    <a:cubicBezTo>
                      <a:pt x="830" y="235"/>
                      <a:pt x="840" y="224"/>
                      <a:pt x="842" y="211"/>
                    </a:cubicBezTo>
                    <a:cubicBezTo>
                      <a:pt x="860" y="64"/>
                      <a:pt x="860" y="64"/>
                      <a:pt x="860" y="64"/>
                    </a:cubicBezTo>
                    <a:cubicBezTo>
                      <a:pt x="1060" y="64"/>
                      <a:pt x="1060" y="64"/>
                      <a:pt x="1060" y="64"/>
                    </a:cubicBezTo>
                    <a:cubicBezTo>
                      <a:pt x="1078" y="211"/>
                      <a:pt x="1078" y="211"/>
                      <a:pt x="1078" y="211"/>
                    </a:cubicBezTo>
                    <a:cubicBezTo>
                      <a:pt x="1080" y="224"/>
                      <a:pt x="1090" y="235"/>
                      <a:pt x="1104" y="238"/>
                    </a:cubicBezTo>
                    <a:cubicBezTo>
                      <a:pt x="1198" y="257"/>
                      <a:pt x="1289" y="294"/>
                      <a:pt x="1369" y="348"/>
                    </a:cubicBezTo>
                    <a:cubicBezTo>
                      <a:pt x="1380" y="356"/>
                      <a:pt x="1395" y="355"/>
                      <a:pt x="1406" y="347"/>
                    </a:cubicBezTo>
                    <a:cubicBezTo>
                      <a:pt x="1523" y="256"/>
                      <a:pt x="1523" y="256"/>
                      <a:pt x="1523" y="256"/>
                    </a:cubicBezTo>
                    <a:cubicBezTo>
                      <a:pt x="1664" y="397"/>
                      <a:pt x="1664" y="397"/>
                      <a:pt x="1664" y="397"/>
                    </a:cubicBezTo>
                    <a:cubicBezTo>
                      <a:pt x="1573" y="514"/>
                      <a:pt x="1573" y="514"/>
                      <a:pt x="1573" y="514"/>
                    </a:cubicBezTo>
                    <a:cubicBezTo>
                      <a:pt x="1565" y="525"/>
                      <a:pt x="1564" y="540"/>
                      <a:pt x="1572" y="551"/>
                    </a:cubicBezTo>
                    <a:cubicBezTo>
                      <a:pt x="1574" y="554"/>
                      <a:pt x="1576" y="557"/>
                      <a:pt x="1578" y="560"/>
                    </a:cubicBezTo>
                    <a:cubicBezTo>
                      <a:pt x="1474" y="507"/>
                      <a:pt x="1353" y="497"/>
                      <a:pt x="1241" y="533"/>
                    </a:cubicBezTo>
                    <a:cubicBezTo>
                      <a:pt x="1158" y="477"/>
                      <a:pt x="1060" y="448"/>
                      <a:pt x="960" y="448"/>
                    </a:cubicBezTo>
                    <a:cubicBezTo>
                      <a:pt x="677" y="448"/>
                      <a:pt x="448" y="677"/>
                      <a:pt x="448" y="960"/>
                    </a:cubicBezTo>
                    <a:cubicBezTo>
                      <a:pt x="448" y="1243"/>
                      <a:pt x="677" y="1472"/>
                      <a:pt x="960" y="1472"/>
                    </a:cubicBezTo>
                    <a:cubicBezTo>
                      <a:pt x="1060" y="1472"/>
                      <a:pt x="1158" y="1443"/>
                      <a:pt x="1241" y="1387"/>
                    </a:cubicBezTo>
                    <a:cubicBezTo>
                      <a:pt x="1254" y="1391"/>
                      <a:pt x="1267" y="1394"/>
                      <a:pt x="1280" y="1397"/>
                    </a:cubicBezTo>
                    <a:cubicBezTo>
                      <a:pt x="1280" y="1440"/>
                      <a:pt x="1280" y="1440"/>
                      <a:pt x="1280" y="1440"/>
                    </a:cubicBezTo>
                    <a:cubicBezTo>
                      <a:pt x="1262" y="1440"/>
                      <a:pt x="1248" y="1454"/>
                      <a:pt x="1248" y="1472"/>
                    </a:cubicBezTo>
                    <a:cubicBezTo>
                      <a:pt x="1248" y="1637"/>
                      <a:pt x="1248" y="1637"/>
                      <a:pt x="1248" y="1637"/>
                    </a:cubicBezTo>
                    <a:cubicBezTo>
                      <a:pt x="1202" y="1657"/>
                      <a:pt x="1153" y="1672"/>
                      <a:pt x="1103" y="1682"/>
                    </a:cubicBezTo>
                    <a:close/>
                    <a:moveTo>
                      <a:pt x="1050" y="653"/>
                    </a:moveTo>
                    <a:cubicBezTo>
                      <a:pt x="919" y="614"/>
                      <a:pt x="778" y="663"/>
                      <a:pt x="699" y="774"/>
                    </a:cubicBezTo>
                    <a:cubicBezTo>
                      <a:pt x="619" y="885"/>
                      <a:pt x="619" y="1035"/>
                      <a:pt x="699" y="1146"/>
                    </a:cubicBezTo>
                    <a:cubicBezTo>
                      <a:pt x="778" y="1257"/>
                      <a:pt x="919" y="1306"/>
                      <a:pt x="1050" y="1267"/>
                    </a:cubicBezTo>
                    <a:cubicBezTo>
                      <a:pt x="1084" y="1303"/>
                      <a:pt x="1124" y="1333"/>
                      <a:pt x="1168" y="1356"/>
                    </a:cubicBezTo>
                    <a:cubicBezTo>
                      <a:pt x="980" y="1456"/>
                      <a:pt x="747" y="1408"/>
                      <a:pt x="612" y="1243"/>
                    </a:cubicBezTo>
                    <a:cubicBezTo>
                      <a:pt x="478" y="1079"/>
                      <a:pt x="478" y="841"/>
                      <a:pt x="612" y="677"/>
                    </a:cubicBezTo>
                    <a:cubicBezTo>
                      <a:pt x="747" y="512"/>
                      <a:pt x="980" y="464"/>
                      <a:pt x="1168" y="564"/>
                    </a:cubicBezTo>
                    <a:cubicBezTo>
                      <a:pt x="1124" y="587"/>
                      <a:pt x="1084" y="617"/>
                      <a:pt x="1050" y="653"/>
                    </a:cubicBezTo>
                    <a:close/>
                    <a:moveTo>
                      <a:pt x="1006" y="708"/>
                    </a:moveTo>
                    <a:cubicBezTo>
                      <a:pt x="902" y="860"/>
                      <a:pt x="902" y="1060"/>
                      <a:pt x="1006" y="1212"/>
                    </a:cubicBezTo>
                    <a:cubicBezTo>
                      <a:pt x="905" y="1230"/>
                      <a:pt x="803" y="1187"/>
                      <a:pt x="746" y="1101"/>
                    </a:cubicBezTo>
                    <a:cubicBezTo>
                      <a:pt x="690" y="1016"/>
                      <a:pt x="690" y="904"/>
                      <a:pt x="746" y="819"/>
                    </a:cubicBezTo>
                    <a:cubicBezTo>
                      <a:pt x="803" y="733"/>
                      <a:pt x="905" y="690"/>
                      <a:pt x="1006" y="708"/>
                    </a:cubicBezTo>
                    <a:close/>
                    <a:moveTo>
                      <a:pt x="1344" y="1406"/>
                    </a:moveTo>
                    <a:cubicBezTo>
                      <a:pt x="1355" y="1407"/>
                      <a:pt x="1365" y="1408"/>
                      <a:pt x="1376" y="1408"/>
                    </a:cubicBezTo>
                    <a:cubicBezTo>
                      <a:pt x="1387" y="1408"/>
                      <a:pt x="1397" y="1407"/>
                      <a:pt x="1408" y="1406"/>
                    </a:cubicBezTo>
                    <a:cubicBezTo>
                      <a:pt x="1408" y="1440"/>
                      <a:pt x="1408" y="1440"/>
                      <a:pt x="1408" y="1440"/>
                    </a:cubicBezTo>
                    <a:cubicBezTo>
                      <a:pt x="1344" y="1440"/>
                      <a:pt x="1344" y="1440"/>
                      <a:pt x="1344" y="1440"/>
                    </a:cubicBezTo>
                    <a:lnTo>
                      <a:pt x="1344" y="1406"/>
                    </a:lnTo>
                    <a:close/>
                    <a:moveTo>
                      <a:pt x="1440" y="1792"/>
                    </a:moveTo>
                    <a:cubicBezTo>
                      <a:pt x="1440" y="1827"/>
                      <a:pt x="1411" y="1856"/>
                      <a:pt x="1376" y="1856"/>
                    </a:cubicBezTo>
                    <a:cubicBezTo>
                      <a:pt x="1341" y="1856"/>
                      <a:pt x="1312" y="1827"/>
                      <a:pt x="1312" y="1792"/>
                    </a:cubicBezTo>
                    <a:cubicBezTo>
                      <a:pt x="1312" y="1504"/>
                      <a:pt x="1312" y="1504"/>
                      <a:pt x="1312" y="1504"/>
                    </a:cubicBezTo>
                    <a:cubicBezTo>
                      <a:pt x="1440" y="1504"/>
                      <a:pt x="1440" y="1504"/>
                      <a:pt x="1440" y="1504"/>
                    </a:cubicBezTo>
                    <a:lnTo>
                      <a:pt x="1440" y="1792"/>
                    </a:lnTo>
                    <a:close/>
                    <a:moveTo>
                      <a:pt x="1664" y="1523"/>
                    </a:moveTo>
                    <a:cubicBezTo>
                      <a:pt x="1523" y="1664"/>
                      <a:pt x="1523" y="1664"/>
                      <a:pt x="1523" y="1664"/>
                    </a:cubicBezTo>
                    <a:cubicBezTo>
                      <a:pt x="1504" y="1649"/>
                      <a:pt x="1504" y="1649"/>
                      <a:pt x="1504" y="1649"/>
                    </a:cubicBezTo>
                    <a:cubicBezTo>
                      <a:pt x="1504" y="1472"/>
                      <a:pt x="1504" y="1472"/>
                      <a:pt x="1504" y="1472"/>
                    </a:cubicBezTo>
                    <a:cubicBezTo>
                      <a:pt x="1504" y="1454"/>
                      <a:pt x="1490" y="1440"/>
                      <a:pt x="1472" y="1440"/>
                    </a:cubicBezTo>
                    <a:cubicBezTo>
                      <a:pt x="1472" y="1397"/>
                      <a:pt x="1472" y="1397"/>
                      <a:pt x="1472" y="1397"/>
                    </a:cubicBezTo>
                    <a:cubicBezTo>
                      <a:pt x="1509" y="1389"/>
                      <a:pt x="1544" y="1377"/>
                      <a:pt x="1578" y="1359"/>
                    </a:cubicBezTo>
                    <a:cubicBezTo>
                      <a:pt x="1576" y="1363"/>
                      <a:pt x="1574" y="1366"/>
                      <a:pt x="1572" y="1369"/>
                    </a:cubicBezTo>
                    <a:cubicBezTo>
                      <a:pt x="1564" y="1380"/>
                      <a:pt x="1565" y="1395"/>
                      <a:pt x="1573" y="1406"/>
                    </a:cubicBezTo>
                    <a:lnTo>
                      <a:pt x="1664" y="1523"/>
                    </a:lnTo>
                    <a:close/>
                    <a:moveTo>
                      <a:pt x="1376" y="1344"/>
                    </a:moveTo>
                    <a:cubicBezTo>
                      <a:pt x="1164" y="1344"/>
                      <a:pt x="992" y="1172"/>
                      <a:pt x="992" y="960"/>
                    </a:cubicBezTo>
                    <a:cubicBezTo>
                      <a:pt x="992" y="748"/>
                      <a:pt x="1164" y="576"/>
                      <a:pt x="1376" y="576"/>
                    </a:cubicBezTo>
                    <a:cubicBezTo>
                      <a:pt x="1588" y="576"/>
                      <a:pt x="1760" y="748"/>
                      <a:pt x="1760" y="960"/>
                    </a:cubicBezTo>
                    <a:cubicBezTo>
                      <a:pt x="1760" y="1172"/>
                      <a:pt x="1588" y="1344"/>
                      <a:pt x="1376" y="1344"/>
                    </a:cubicBezTo>
                    <a:close/>
                    <a:moveTo>
                      <a:pt x="1856" y="1060"/>
                    </a:moveTo>
                    <a:cubicBezTo>
                      <a:pt x="1811" y="1065"/>
                      <a:pt x="1811" y="1065"/>
                      <a:pt x="1811" y="1065"/>
                    </a:cubicBezTo>
                    <a:cubicBezTo>
                      <a:pt x="1828" y="996"/>
                      <a:pt x="1828" y="924"/>
                      <a:pt x="1811" y="855"/>
                    </a:cubicBezTo>
                    <a:cubicBezTo>
                      <a:pt x="1856" y="860"/>
                      <a:pt x="1856" y="860"/>
                      <a:pt x="1856" y="860"/>
                    </a:cubicBezTo>
                    <a:lnTo>
                      <a:pt x="1856" y="10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21" name="Freeform 48">
                <a:extLst>
                  <a:ext uri="{FF2B5EF4-FFF2-40B4-BE49-F238E27FC236}">
                    <a16:creationId xmlns:a16="http://schemas.microsoft.com/office/drawing/2014/main" id="{48EC07F1-DC51-4581-B666-CA7118669374}"/>
                  </a:ext>
                </a:extLst>
              </p:cNvPr>
              <p:cNvSpPr>
                <a:spLocks/>
              </p:cNvSpPr>
              <p:nvPr/>
            </p:nvSpPr>
            <p:spPr bwMode="auto">
              <a:xfrm>
                <a:off x="-969963" y="4062413"/>
                <a:ext cx="217488" cy="434975"/>
              </a:xfrm>
              <a:custGeom>
                <a:avLst/>
                <a:gdLst>
                  <a:gd name="T0" fmla="*/ 0 w 320"/>
                  <a:gd name="T1" fmla="*/ 320 h 640"/>
                  <a:gd name="T2" fmla="*/ 320 w 320"/>
                  <a:gd name="T3" fmla="*/ 640 h 640"/>
                  <a:gd name="T4" fmla="*/ 320 w 320"/>
                  <a:gd name="T5" fmla="*/ 576 h 640"/>
                  <a:gd name="T6" fmla="*/ 64 w 320"/>
                  <a:gd name="T7" fmla="*/ 320 h 640"/>
                  <a:gd name="T8" fmla="*/ 320 w 320"/>
                  <a:gd name="T9" fmla="*/ 64 h 640"/>
                  <a:gd name="T10" fmla="*/ 320 w 320"/>
                  <a:gd name="T11" fmla="*/ 0 h 640"/>
                  <a:gd name="T12" fmla="*/ 0 w 32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 h="640">
                    <a:moveTo>
                      <a:pt x="0" y="320"/>
                    </a:moveTo>
                    <a:cubicBezTo>
                      <a:pt x="0" y="497"/>
                      <a:pt x="143" y="640"/>
                      <a:pt x="320" y="640"/>
                    </a:cubicBezTo>
                    <a:cubicBezTo>
                      <a:pt x="320" y="576"/>
                      <a:pt x="320" y="576"/>
                      <a:pt x="320" y="576"/>
                    </a:cubicBezTo>
                    <a:cubicBezTo>
                      <a:pt x="179" y="576"/>
                      <a:pt x="64" y="461"/>
                      <a:pt x="64" y="320"/>
                    </a:cubicBezTo>
                    <a:cubicBezTo>
                      <a:pt x="64" y="179"/>
                      <a:pt x="179" y="64"/>
                      <a:pt x="320" y="64"/>
                    </a:cubicBezTo>
                    <a:cubicBezTo>
                      <a:pt x="320" y="0"/>
                      <a:pt x="320" y="0"/>
                      <a:pt x="320" y="0"/>
                    </a:cubicBezTo>
                    <a:cubicBezTo>
                      <a:pt x="143" y="0"/>
                      <a:pt x="0" y="143"/>
                      <a:pt x="0" y="3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164" name="Oval 163">
              <a:extLst>
                <a:ext uri="{FF2B5EF4-FFF2-40B4-BE49-F238E27FC236}">
                  <a16:creationId xmlns:a16="http://schemas.microsoft.com/office/drawing/2014/main" id="{5B5D8E02-3C07-4A46-9E7E-74BFC0269B7E}"/>
                </a:ext>
              </a:extLst>
            </p:cNvPr>
            <p:cNvSpPr/>
            <p:nvPr/>
          </p:nvSpPr>
          <p:spPr bwMode="auto">
            <a:xfrm>
              <a:off x="3421929" y="1764325"/>
              <a:ext cx="2426675" cy="2426675"/>
            </a:xfrm>
            <a:prstGeom prst="ellipse">
              <a:avLst/>
            </a:prstGeom>
            <a:noFill/>
            <a:ln w="28575">
              <a:solidFill>
                <a:schemeClr val="accent2"/>
              </a:solidFill>
              <a:round/>
              <a:headEnd/>
              <a:tailEnd/>
            </a:ln>
          </p:spPr>
          <p:txBody>
            <a:bodyPr vert="horz" wrap="square" lIns="0" tIns="0" rIns="0" bIns="0" numCol="1" rtlCol="0" anchor="ctr" anchorCtr="0" compatLnSpc="1">
              <a:prstTxWarp prst="textNoShape">
                <a:avLst/>
              </a:prstTxWarp>
            </a:bodyPr>
            <a:lstStyle/>
            <a:p>
              <a:pPr algn="ctr" defTabSz="685800">
                <a:buClrTx/>
              </a:pPr>
              <a:endParaRPr lang="en-US" sz="2800" b="1" kern="1200" dirty="0">
                <a:solidFill>
                  <a:prstClr val="black">
                    <a:lumMod val="75000"/>
                    <a:lumOff val="25000"/>
                  </a:prstClr>
                </a:solidFill>
                <a:latin typeface="Times New Roman" panose="02020603050405020304" pitchFamily="18" charset="0"/>
                <a:ea typeface="+mn-ea"/>
                <a:cs typeface="Times New Roman" panose="02020603050405020304" pitchFamily="18" charset="0"/>
              </a:endParaRPr>
            </a:p>
          </p:txBody>
        </p:sp>
        <p:grpSp>
          <p:nvGrpSpPr>
            <p:cNvPr id="165" name="Group 164">
              <a:extLst>
                <a:ext uri="{FF2B5EF4-FFF2-40B4-BE49-F238E27FC236}">
                  <a16:creationId xmlns:a16="http://schemas.microsoft.com/office/drawing/2014/main" id="{06D46AA7-8F83-417C-A2F7-DD7E7D434B35}"/>
                </a:ext>
              </a:extLst>
            </p:cNvPr>
            <p:cNvGrpSpPr/>
            <p:nvPr/>
          </p:nvGrpSpPr>
          <p:grpSpPr>
            <a:xfrm>
              <a:off x="3998759" y="2346747"/>
              <a:ext cx="1258720" cy="1261832"/>
              <a:chOff x="-1277938" y="3862388"/>
              <a:chExt cx="1284288" cy="1287462"/>
            </a:xfrm>
            <a:solidFill>
              <a:schemeClr val="accent2"/>
            </a:solidFill>
          </p:grpSpPr>
          <p:sp>
            <p:nvSpPr>
              <p:cNvPr id="166" name="Freeform 5">
                <a:extLst>
                  <a:ext uri="{FF2B5EF4-FFF2-40B4-BE49-F238E27FC236}">
                    <a16:creationId xmlns:a16="http://schemas.microsoft.com/office/drawing/2014/main" id="{E2F029B6-C951-4D9B-B475-3FCB65C15D08}"/>
                  </a:ext>
                </a:extLst>
              </p:cNvPr>
              <p:cNvSpPr>
                <a:spLocks noEditPoints="1"/>
              </p:cNvSpPr>
              <p:nvPr/>
            </p:nvSpPr>
            <p:spPr bwMode="auto">
              <a:xfrm>
                <a:off x="-960438" y="4068763"/>
                <a:ext cx="327025" cy="503237"/>
              </a:xfrm>
              <a:custGeom>
                <a:avLst/>
                <a:gdLst>
                  <a:gd name="T0" fmla="*/ 192 w 512"/>
                  <a:gd name="T1" fmla="*/ 755 h 787"/>
                  <a:gd name="T2" fmla="*/ 224 w 512"/>
                  <a:gd name="T3" fmla="*/ 787 h 787"/>
                  <a:gd name="T4" fmla="*/ 480 w 512"/>
                  <a:gd name="T5" fmla="*/ 787 h 787"/>
                  <a:gd name="T6" fmla="*/ 512 w 512"/>
                  <a:gd name="T7" fmla="*/ 755 h 787"/>
                  <a:gd name="T8" fmla="*/ 512 w 512"/>
                  <a:gd name="T9" fmla="*/ 499 h 787"/>
                  <a:gd name="T10" fmla="*/ 393 w 512"/>
                  <a:gd name="T11" fmla="*/ 345 h 787"/>
                  <a:gd name="T12" fmla="*/ 392 w 512"/>
                  <a:gd name="T13" fmla="*/ 75 h 787"/>
                  <a:gd name="T14" fmla="*/ 121 w 512"/>
                  <a:gd name="T15" fmla="*/ 75 h 787"/>
                  <a:gd name="T16" fmla="*/ 119 w 512"/>
                  <a:gd name="T17" fmla="*/ 345 h 787"/>
                  <a:gd name="T18" fmla="*/ 0 w 512"/>
                  <a:gd name="T19" fmla="*/ 499 h 787"/>
                  <a:gd name="T20" fmla="*/ 0 w 512"/>
                  <a:gd name="T21" fmla="*/ 609 h 787"/>
                  <a:gd name="T22" fmla="*/ 32 w 512"/>
                  <a:gd name="T23" fmla="*/ 641 h 787"/>
                  <a:gd name="T24" fmla="*/ 64 w 512"/>
                  <a:gd name="T25" fmla="*/ 609 h 787"/>
                  <a:gd name="T26" fmla="*/ 64 w 512"/>
                  <a:gd name="T27" fmla="*/ 499 h 787"/>
                  <a:gd name="T28" fmla="*/ 160 w 512"/>
                  <a:gd name="T29" fmla="*/ 403 h 787"/>
                  <a:gd name="T30" fmla="*/ 352 w 512"/>
                  <a:gd name="T31" fmla="*/ 403 h 787"/>
                  <a:gd name="T32" fmla="*/ 448 w 512"/>
                  <a:gd name="T33" fmla="*/ 499 h 787"/>
                  <a:gd name="T34" fmla="*/ 448 w 512"/>
                  <a:gd name="T35" fmla="*/ 723 h 787"/>
                  <a:gd name="T36" fmla="*/ 224 w 512"/>
                  <a:gd name="T37" fmla="*/ 723 h 787"/>
                  <a:gd name="T38" fmla="*/ 192 w 512"/>
                  <a:gd name="T39" fmla="*/ 755 h 787"/>
                  <a:gd name="T40" fmla="*/ 256 w 512"/>
                  <a:gd name="T41" fmla="*/ 83 h 787"/>
                  <a:gd name="T42" fmla="*/ 384 w 512"/>
                  <a:gd name="T43" fmla="*/ 211 h 787"/>
                  <a:gd name="T44" fmla="*/ 256 w 512"/>
                  <a:gd name="T45" fmla="*/ 339 h 787"/>
                  <a:gd name="T46" fmla="*/ 128 w 512"/>
                  <a:gd name="T47" fmla="*/ 211 h 787"/>
                  <a:gd name="T48" fmla="*/ 256 w 512"/>
                  <a:gd name="T49" fmla="*/ 83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2" h="787">
                    <a:moveTo>
                      <a:pt x="192" y="755"/>
                    </a:moveTo>
                    <a:cubicBezTo>
                      <a:pt x="192" y="773"/>
                      <a:pt x="207" y="787"/>
                      <a:pt x="224" y="787"/>
                    </a:cubicBezTo>
                    <a:cubicBezTo>
                      <a:pt x="480" y="787"/>
                      <a:pt x="480" y="787"/>
                      <a:pt x="480" y="787"/>
                    </a:cubicBezTo>
                    <a:cubicBezTo>
                      <a:pt x="498" y="787"/>
                      <a:pt x="512" y="773"/>
                      <a:pt x="512" y="755"/>
                    </a:cubicBezTo>
                    <a:cubicBezTo>
                      <a:pt x="512" y="499"/>
                      <a:pt x="512" y="499"/>
                      <a:pt x="512" y="499"/>
                    </a:cubicBezTo>
                    <a:cubicBezTo>
                      <a:pt x="512" y="427"/>
                      <a:pt x="463" y="364"/>
                      <a:pt x="393" y="345"/>
                    </a:cubicBezTo>
                    <a:cubicBezTo>
                      <a:pt x="467" y="270"/>
                      <a:pt x="466" y="149"/>
                      <a:pt x="392" y="75"/>
                    </a:cubicBezTo>
                    <a:cubicBezTo>
                      <a:pt x="317" y="0"/>
                      <a:pt x="196" y="0"/>
                      <a:pt x="121" y="75"/>
                    </a:cubicBezTo>
                    <a:cubicBezTo>
                      <a:pt x="46" y="149"/>
                      <a:pt x="45" y="270"/>
                      <a:pt x="119" y="345"/>
                    </a:cubicBezTo>
                    <a:cubicBezTo>
                      <a:pt x="49" y="364"/>
                      <a:pt x="1" y="427"/>
                      <a:pt x="0" y="499"/>
                    </a:cubicBezTo>
                    <a:cubicBezTo>
                      <a:pt x="0" y="609"/>
                      <a:pt x="0" y="609"/>
                      <a:pt x="0" y="609"/>
                    </a:cubicBezTo>
                    <a:cubicBezTo>
                      <a:pt x="0" y="627"/>
                      <a:pt x="15" y="641"/>
                      <a:pt x="32" y="641"/>
                    </a:cubicBezTo>
                    <a:cubicBezTo>
                      <a:pt x="50" y="641"/>
                      <a:pt x="64" y="627"/>
                      <a:pt x="64" y="609"/>
                    </a:cubicBezTo>
                    <a:cubicBezTo>
                      <a:pt x="64" y="499"/>
                      <a:pt x="64" y="499"/>
                      <a:pt x="64" y="499"/>
                    </a:cubicBezTo>
                    <a:cubicBezTo>
                      <a:pt x="64" y="446"/>
                      <a:pt x="107" y="403"/>
                      <a:pt x="160" y="403"/>
                    </a:cubicBezTo>
                    <a:cubicBezTo>
                      <a:pt x="352" y="403"/>
                      <a:pt x="352" y="403"/>
                      <a:pt x="352" y="403"/>
                    </a:cubicBezTo>
                    <a:cubicBezTo>
                      <a:pt x="405" y="403"/>
                      <a:pt x="448" y="446"/>
                      <a:pt x="448" y="499"/>
                    </a:cubicBezTo>
                    <a:cubicBezTo>
                      <a:pt x="448" y="723"/>
                      <a:pt x="448" y="723"/>
                      <a:pt x="448" y="723"/>
                    </a:cubicBezTo>
                    <a:cubicBezTo>
                      <a:pt x="224" y="723"/>
                      <a:pt x="224" y="723"/>
                      <a:pt x="224" y="723"/>
                    </a:cubicBezTo>
                    <a:cubicBezTo>
                      <a:pt x="207" y="723"/>
                      <a:pt x="192" y="737"/>
                      <a:pt x="192" y="755"/>
                    </a:cubicBezTo>
                    <a:close/>
                    <a:moveTo>
                      <a:pt x="256" y="83"/>
                    </a:moveTo>
                    <a:cubicBezTo>
                      <a:pt x="327" y="83"/>
                      <a:pt x="384" y="141"/>
                      <a:pt x="384" y="211"/>
                    </a:cubicBezTo>
                    <a:cubicBezTo>
                      <a:pt x="384" y="282"/>
                      <a:pt x="327" y="339"/>
                      <a:pt x="256" y="339"/>
                    </a:cubicBezTo>
                    <a:cubicBezTo>
                      <a:pt x="186" y="339"/>
                      <a:pt x="128" y="282"/>
                      <a:pt x="128" y="211"/>
                    </a:cubicBezTo>
                    <a:cubicBezTo>
                      <a:pt x="128" y="141"/>
                      <a:pt x="186" y="83"/>
                      <a:pt x="256"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67" name="Freeform 6">
                <a:extLst>
                  <a:ext uri="{FF2B5EF4-FFF2-40B4-BE49-F238E27FC236}">
                    <a16:creationId xmlns:a16="http://schemas.microsoft.com/office/drawing/2014/main" id="{B52984EA-50EE-48DD-BD03-C0F10CEB1548}"/>
                  </a:ext>
                </a:extLst>
              </p:cNvPr>
              <p:cNvSpPr>
                <a:spLocks/>
              </p:cNvSpPr>
              <p:nvPr/>
            </p:nvSpPr>
            <p:spPr bwMode="auto">
              <a:xfrm>
                <a:off x="-796925" y="4387850"/>
                <a:ext cx="80963" cy="39687"/>
              </a:xfrm>
              <a:custGeom>
                <a:avLst/>
                <a:gdLst>
                  <a:gd name="T0" fmla="*/ 96 w 128"/>
                  <a:gd name="T1" fmla="*/ 64 h 64"/>
                  <a:gd name="T2" fmla="*/ 128 w 128"/>
                  <a:gd name="T3" fmla="*/ 32 h 64"/>
                  <a:gd name="T4" fmla="*/ 96 w 128"/>
                  <a:gd name="T5" fmla="*/ 0 h 64"/>
                  <a:gd name="T6" fmla="*/ 32 w 128"/>
                  <a:gd name="T7" fmla="*/ 0 h 64"/>
                  <a:gd name="T8" fmla="*/ 0 w 128"/>
                  <a:gd name="T9" fmla="*/ 32 h 64"/>
                  <a:gd name="T10" fmla="*/ 32 w 128"/>
                  <a:gd name="T11" fmla="*/ 64 h 64"/>
                  <a:gd name="T12" fmla="*/ 96 w 12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28" h="64">
                    <a:moveTo>
                      <a:pt x="96" y="64"/>
                    </a:moveTo>
                    <a:cubicBezTo>
                      <a:pt x="114" y="64"/>
                      <a:pt x="128" y="50"/>
                      <a:pt x="128" y="32"/>
                    </a:cubicBezTo>
                    <a:cubicBezTo>
                      <a:pt x="128" y="14"/>
                      <a:pt x="114" y="0"/>
                      <a:pt x="96" y="0"/>
                    </a:cubicBezTo>
                    <a:cubicBezTo>
                      <a:pt x="32" y="0"/>
                      <a:pt x="32" y="0"/>
                      <a:pt x="32" y="0"/>
                    </a:cubicBezTo>
                    <a:cubicBezTo>
                      <a:pt x="15" y="0"/>
                      <a:pt x="0" y="14"/>
                      <a:pt x="0" y="32"/>
                    </a:cubicBezTo>
                    <a:cubicBezTo>
                      <a:pt x="0" y="50"/>
                      <a:pt x="15" y="64"/>
                      <a:pt x="32" y="64"/>
                    </a:cubicBezTo>
                    <a:lnTo>
                      <a:pt x="9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68" name="Freeform 7">
                <a:extLst>
                  <a:ext uri="{FF2B5EF4-FFF2-40B4-BE49-F238E27FC236}">
                    <a16:creationId xmlns:a16="http://schemas.microsoft.com/office/drawing/2014/main" id="{4B3FD489-3BA6-4B30-B03D-70EBE5872074}"/>
                  </a:ext>
                </a:extLst>
              </p:cNvPr>
              <p:cNvSpPr>
                <a:spLocks noEditPoints="1"/>
              </p:cNvSpPr>
              <p:nvPr/>
            </p:nvSpPr>
            <p:spPr bwMode="auto">
              <a:xfrm>
                <a:off x="-1277938" y="3862388"/>
                <a:ext cx="1284288" cy="1287462"/>
              </a:xfrm>
              <a:custGeom>
                <a:avLst/>
                <a:gdLst>
                  <a:gd name="T0" fmla="*/ 1973 w 2010"/>
                  <a:gd name="T1" fmla="*/ 1705 h 2014"/>
                  <a:gd name="T2" fmla="*/ 1588 w 2010"/>
                  <a:gd name="T3" fmla="*/ 1321 h 2014"/>
                  <a:gd name="T4" fmla="*/ 1480 w 2010"/>
                  <a:gd name="T5" fmla="*/ 1303 h 2014"/>
                  <a:gd name="T6" fmla="*/ 1310 w 2010"/>
                  <a:gd name="T7" fmla="*/ 1133 h 2014"/>
                  <a:gd name="T8" fmla="*/ 1147 w 2010"/>
                  <a:gd name="T9" fmla="*/ 212 h 2014"/>
                  <a:gd name="T10" fmla="*/ 221 w 2010"/>
                  <a:gd name="T11" fmla="*/ 346 h 2014"/>
                  <a:gd name="T12" fmla="*/ 326 w 2010"/>
                  <a:gd name="T13" fmla="*/ 1276 h 2014"/>
                  <a:gd name="T14" fmla="*/ 371 w 2010"/>
                  <a:gd name="T15" fmla="*/ 1271 h 2014"/>
                  <a:gd name="T16" fmla="*/ 367 w 2010"/>
                  <a:gd name="T17" fmla="*/ 1226 h 2014"/>
                  <a:gd name="T18" fmla="*/ 277 w 2010"/>
                  <a:gd name="T19" fmla="*/ 376 h 2014"/>
                  <a:gd name="T20" fmla="*/ 1126 w 2010"/>
                  <a:gd name="T21" fmla="*/ 275 h 2014"/>
                  <a:gd name="T22" fmla="*/ 1238 w 2010"/>
                  <a:gd name="T23" fmla="*/ 1123 h 2014"/>
                  <a:gd name="T24" fmla="*/ 1214 w 2010"/>
                  <a:gd name="T25" fmla="*/ 1153 h 2014"/>
                  <a:gd name="T26" fmla="*/ 1212 w 2010"/>
                  <a:gd name="T27" fmla="*/ 1155 h 2014"/>
                  <a:gd name="T28" fmla="*/ 1152 w 2010"/>
                  <a:gd name="T29" fmla="*/ 1215 h 2014"/>
                  <a:gd name="T30" fmla="*/ 1149 w 2010"/>
                  <a:gd name="T31" fmla="*/ 1218 h 2014"/>
                  <a:gd name="T32" fmla="*/ 1119 w 2010"/>
                  <a:gd name="T33" fmla="*/ 1241 h 2014"/>
                  <a:gd name="T34" fmla="*/ 753 w 2010"/>
                  <a:gd name="T35" fmla="*/ 1365 h 2014"/>
                  <a:gd name="T36" fmla="*/ 723 w 2010"/>
                  <a:gd name="T37" fmla="*/ 1364 h 2014"/>
                  <a:gd name="T38" fmla="*/ 689 w 2010"/>
                  <a:gd name="T39" fmla="*/ 1394 h 2014"/>
                  <a:gd name="T40" fmla="*/ 720 w 2010"/>
                  <a:gd name="T41" fmla="*/ 1428 h 2014"/>
                  <a:gd name="T42" fmla="*/ 753 w 2010"/>
                  <a:gd name="T43" fmla="*/ 1429 h 2014"/>
                  <a:gd name="T44" fmla="*/ 1129 w 2010"/>
                  <a:gd name="T45" fmla="*/ 1314 h 2014"/>
                  <a:gd name="T46" fmla="*/ 1317 w 2010"/>
                  <a:gd name="T47" fmla="*/ 1502 h 2014"/>
                  <a:gd name="T48" fmla="*/ 1362 w 2010"/>
                  <a:gd name="T49" fmla="*/ 1502 h 2014"/>
                  <a:gd name="T50" fmla="*/ 1498 w 2010"/>
                  <a:gd name="T51" fmla="*/ 1366 h 2014"/>
                  <a:gd name="T52" fmla="*/ 1543 w 2010"/>
                  <a:gd name="T53" fmla="*/ 1366 h 2014"/>
                  <a:gd name="T54" fmla="*/ 1928 w 2010"/>
                  <a:gd name="T55" fmla="*/ 1751 h 2014"/>
                  <a:gd name="T56" fmla="*/ 1928 w 2010"/>
                  <a:gd name="T57" fmla="*/ 1796 h 2014"/>
                  <a:gd name="T58" fmla="*/ 1792 w 2010"/>
                  <a:gd name="T59" fmla="*/ 1932 h 2014"/>
                  <a:gd name="T60" fmla="*/ 1769 w 2010"/>
                  <a:gd name="T61" fmla="*/ 1941 h 2014"/>
                  <a:gd name="T62" fmla="*/ 1747 w 2010"/>
                  <a:gd name="T63" fmla="*/ 1932 h 2014"/>
                  <a:gd name="T64" fmla="*/ 1495 w 2010"/>
                  <a:gd name="T65" fmla="*/ 1680 h 2014"/>
                  <a:gd name="T66" fmla="*/ 1450 w 2010"/>
                  <a:gd name="T67" fmla="*/ 1680 h 2014"/>
                  <a:gd name="T68" fmla="*/ 1449 w 2010"/>
                  <a:gd name="T69" fmla="*/ 1725 h 2014"/>
                  <a:gd name="T70" fmla="*/ 1701 w 2010"/>
                  <a:gd name="T71" fmla="*/ 1977 h 2014"/>
                  <a:gd name="T72" fmla="*/ 1837 w 2010"/>
                  <a:gd name="T73" fmla="*/ 1977 h 2014"/>
                  <a:gd name="T74" fmla="*/ 1973 w 2010"/>
                  <a:gd name="T75" fmla="*/ 1841 h 2014"/>
                  <a:gd name="T76" fmla="*/ 1973 w 2010"/>
                  <a:gd name="T77" fmla="*/ 1705 h 2014"/>
                  <a:gd name="T78" fmla="*/ 1271 w 2010"/>
                  <a:gd name="T79" fmla="*/ 1185 h 2014"/>
                  <a:gd name="T80" fmla="*/ 1430 w 2010"/>
                  <a:gd name="T81" fmla="*/ 1343 h 2014"/>
                  <a:gd name="T82" fmla="*/ 1339 w 2010"/>
                  <a:gd name="T83" fmla="*/ 1434 h 2014"/>
                  <a:gd name="T84" fmla="*/ 1181 w 2010"/>
                  <a:gd name="T85" fmla="*/ 1275 h 2014"/>
                  <a:gd name="T86" fmla="*/ 1271 w 2010"/>
                  <a:gd name="T87" fmla="*/ 1185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10" h="2014">
                    <a:moveTo>
                      <a:pt x="1973" y="1705"/>
                    </a:moveTo>
                    <a:cubicBezTo>
                      <a:pt x="1588" y="1321"/>
                      <a:pt x="1588" y="1321"/>
                      <a:pt x="1588" y="1321"/>
                    </a:cubicBezTo>
                    <a:cubicBezTo>
                      <a:pt x="1559" y="1293"/>
                      <a:pt x="1516" y="1286"/>
                      <a:pt x="1480" y="1303"/>
                    </a:cubicBezTo>
                    <a:cubicBezTo>
                      <a:pt x="1310" y="1133"/>
                      <a:pt x="1310" y="1133"/>
                      <a:pt x="1310" y="1133"/>
                    </a:cubicBezTo>
                    <a:cubicBezTo>
                      <a:pt x="1513" y="832"/>
                      <a:pt x="1441" y="425"/>
                      <a:pt x="1147" y="212"/>
                    </a:cubicBezTo>
                    <a:cubicBezTo>
                      <a:pt x="853" y="0"/>
                      <a:pt x="443" y="59"/>
                      <a:pt x="221" y="346"/>
                    </a:cubicBezTo>
                    <a:cubicBezTo>
                      <a:pt x="0" y="634"/>
                      <a:pt x="46" y="1045"/>
                      <a:pt x="326" y="1276"/>
                    </a:cubicBezTo>
                    <a:cubicBezTo>
                      <a:pt x="340" y="1287"/>
                      <a:pt x="360" y="1285"/>
                      <a:pt x="371" y="1271"/>
                    </a:cubicBezTo>
                    <a:cubicBezTo>
                      <a:pt x="383" y="1258"/>
                      <a:pt x="381" y="1237"/>
                      <a:pt x="367" y="1226"/>
                    </a:cubicBezTo>
                    <a:cubicBezTo>
                      <a:pt x="109" y="1015"/>
                      <a:pt x="69" y="636"/>
                      <a:pt x="277" y="376"/>
                    </a:cubicBezTo>
                    <a:cubicBezTo>
                      <a:pt x="485" y="115"/>
                      <a:pt x="863" y="70"/>
                      <a:pt x="1126" y="275"/>
                    </a:cubicBezTo>
                    <a:cubicBezTo>
                      <a:pt x="1389" y="479"/>
                      <a:pt x="1439" y="857"/>
                      <a:pt x="1238" y="1123"/>
                    </a:cubicBezTo>
                    <a:cubicBezTo>
                      <a:pt x="1230" y="1133"/>
                      <a:pt x="1222" y="1143"/>
                      <a:pt x="1214" y="1153"/>
                    </a:cubicBezTo>
                    <a:cubicBezTo>
                      <a:pt x="1213" y="1154"/>
                      <a:pt x="1212" y="1154"/>
                      <a:pt x="1212" y="1155"/>
                    </a:cubicBezTo>
                    <a:cubicBezTo>
                      <a:pt x="1193" y="1177"/>
                      <a:pt x="1173" y="1197"/>
                      <a:pt x="1152" y="1215"/>
                    </a:cubicBezTo>
                    <a:cubicBezTo>
                      <a:pt x="1151" y="1216"/>
                      <a:pt x="1150" y="1217"/>
                      <a:pt x="1149" y="1218"/>
                    </a:cubicBezTo>
                    <a:cubicBezTo>
                      <a:pt x="1139" y="1226"/>
                      <a:pt x="1129" y="1234"/>
                      <a:pt x="1119" y="1241"/>
                    </a:cubicBezTo>
                    <a:cubicBezTo>
                      <a:pt x="1014" y="1322"/>
                      <a:pt x="885" y="1365"/>
                      <a:pt x="753" y="1365"/>
                    </a:cubicBezTo>
                    <a:cubicBezTo>
                      <a:pt x="743" y="1365"/>
                      <a:pt x="733" y="1365"/>
                      <a:pt x="723" y="1364"/>
                    </a:cubicBezTo>
                    <a:cubicBezTo>
                      <a:pt x="705" y="1363"/>
                      <a:pt x="690" y="1377"/>
                      <a:pt x="689" y="1394"/>
                    </a:cubicBezTo>
                    <a:cubicBezTo>
                      <a:pt x="688" y="1412"/>
                      <a:pt x="702" y="1427"/>
                      <a:pt x="720" y="1428"/>
                    </a:cubicBezTo>
                    <a:cubicBezTo>
                      <a:pt x="731" y="1429"/>
                      <a:pt x="742" y="1429"/>
                      <a:pt x="753" y="1429"/>
                    </a:cubicBezTo>
                    <a:cubicBezTo>
                      <a:pt x="887" y="1429"/>
                      <a:pt x="1018" y="1389"/>
                      <a:pt x="1129" y="1314"/>
                    </a:cubicBezTo>
                    <a:cubicBezTo>
                      <a:pt x="1317" y="1502"/>
                      <a:pt x="1317" y="1502"/>
                      <a:pt x="1317" y="1502"/>
                    </a:cubicBezTo>
                    <a:cubicBezTo>
                      <a:pt x="1329" y="1514"/>
                      <a:pt x="1350" y="1514"/>
                      <a:pt x="1362" y="1502"/>
                    </a:cubicBezTo>
                    <a:cubicBezTo>
                      <a:pt x="1498" y="1366"/>
                      <a:pt x="1498" y="1366"/>
                      <a:pt x="1498" y="1366"/>
                    </a:cubicBezTo>
                    <a:cubicBezTo>
                      <a:pt x="1511" y="1354"/>
                      <a:pt x="1530" y="1354"/>
                      <a:pt x="1543" y="1366"/>
                    </a:cubicBezTo>
                    <a:cubicBezTo>
                      <a:pt x="1928" y="1751"/>
                      <a:pt x="1928" y="1751"/>
                      <a:pt x="1928" y="1751"/>
                    </a:cubicBezTo>
                    <a:cubicBezTo>
                      <a:pt x="1940" y="1763"/>
                      <a:pt x="1940" y="1783"/>
                      <a:pt x="1928" y="1796"/>
                    </a:cubicBezTo>
                    <a:cubicBezTo>
                      <a:pt x="1792" y="1932"/>
                      <a:pt x="1792" y="1932"/>
                      <a:pt x="1792" y="1932"/>
                    </a:cubicBezTo>
                    <a:cubicBezTo>
                      <a:pt x="1786" y="1938"/>
                      <a:pt x="1778" y="1941"/>
                      <a:pt x="1769" y="1941"/>
                    </a:cubicBezTo>
                    <a:cubicBezTo>
                      <a:pt x="1761" y="1941"/>
                      <a:pt x="1753" y="1938"/>
                      <a:pt x="1747" y="1932"/>
                    </a:cubicBezTo>
                    <a:cubicBezTo>
                      <a:pt x="1495" y="1680"/>
                      <a:pt x="1495" y="1680"/>
                      <a:pt x="1495" y="1680"/>
                    </a:cubicBezTo>
                    <a:cubicBezTo>
                      <a:pt x="1482" y="1667"/>
                      <a:pt x="1462" y="1668"/>
                      <a:pt x="1450" y="1680"/>
                    </a:cubicBezTo>
                    <a:cubicBezTo>
                      <a:pt x="1437" y="1692"/>
                      <a:pt x="1437" y="1712"/>
                      <a:pt x="1449" y="1725"/>
                    </a:cubicBezTo>
                    <a:cubicBezTo>
                      <a:pt x="1701" y="1977"/>
                      <a:pt x="1701" y="1977"/>
                      <a:pt x="1701" y="1977"/>
                    </a:cubicBezTo>
                    <a:cubicBezTo>
                      <a:pt x="1739" y="2014"/>
                      <a:pt x="1800" y="2014"/>
                      <a:pt x="1837" y="1977"/>
                    </a:cubicBezTo>
                    <a:cubicBezTo>
                      <a:pt x="1973" y="1841"/>
                      <a:pt x="1973" y="1841"/>
                      <a:pt x="1973" y="1841"/>
                    </a:cubicBezTo>
                    <a:cubicBezTo>
                      <a:pt x="2010" y="1804"/>
                      <a:pt x="2010" y="1743"/>
                      <a:pt x="1973" y="1705"/>
                    </a:cubicBezTo>
                    <a:close/>
                    <a:moveTo>
                      <a:pt x="1271" y="1185"/>
                    </a:moveTo>
                    <a:cubicBezTo>
                      <a:pt x="1430" y="1343"/>
                      <a:pt x="1430" y="1343"/>
                      <a:pt x="1430" y="1343"/>
                    </a:cubicBezTo>
                    <a:cubicBezTo>
                      <a:pt x="1339" y="1434"/>
                      <a:pt x="1339" y="1434"/>
                      <a:pt x="1339" y="1434"/>
                    </a:cubicBezTo>
                    <a:cubicBezTo>
                      <a:pt x="1181" y="1275"/>
                      <a:pt x="1181" y="1275"/>
                      <a:pt x="1181" y="1275"/>
                    </a:cubicBezTo>
                    <a:cubicBezTo>
                      <a:pt x="1214" y="1248"/>
                      <a:pt x="1244" y="1218"/>
                      <a:pt x="1271" y="1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69" name="Freeform 8">
                <a:extLst>
                  <a:ext uri="{FF2B5EF4-FFF2-40B4-BE49-F238E27FC236}">
                    <a16:creationId xmlns:a16="http://schemas.microsoft.com/office/drawing/2014/main" id="{D4C622D8-89C4-4978-A88D-3C3670D3FB2C}"/>
                  </a:ext>
                </a:extLst>
              </p:cNvPr>
              <p:cNvSpPr>
                <a:spLocks/>
              </p:cNvSpPr>
              <p:nvPr/>
            </p:nvSpPr>
            <p:spPr bwMode="auto">
              <a:xfrm>
                <a:off x="-817563" y="4241800"/>
                <a:ext cx="384175" cy="452437"/>
              </a:xfrm>
              <a:custGeom>
                <a:avLst/>
                <a:gdLst>
                  <a:gd name="T0" fmla="*/ 32 w 601"/>
                  <a:gd name="T1" fmla="*/ 643 h 708"/>
                  <a:gd name="T2" fmla="*/ 0 w 601"/>
                  <a:gd name="T3" fmla="*/ 675 h 708"/>
                  <a:gd name="T4" fmla="*/ 32 w 601"/>
                  <a:gd name="T5" fmla="*/ 707 h 708"/>
                  <a:gd name="T6" fmla="*/ 463 w 601"/>
                  <a:gd name="T7" fmla="*/ 497 h 708"/>
                  <a:gd name="T8" fmla="*/ 558 w 601"/>
                  <a:gd name="T9" fmla="*/ 27 h 708"/>
                  <a:gd name="T10" fmla="*/ 519 w 601"/>
                  <a:gd name="T11" fmla="*/ 4 h 708"/>
                  <a:gd name="T12" fmla="*/ 496 w 601"/>
                  <a:gd name="T13" fmla="*/ 43 h 708"/>
                  <a:gd name="T14" fmla="*/ 412 w 601"/>
                  <a:gd name="T15" fmla="*/ 458 h 708"/>
                  <a:gd name="T16" fmla="*/ 32 w 601"/>
                  <a:gd name="T17" fmla="*/ 64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08">
                    <a:moveTo>
                      <a:pt x="32" y="643"/>
                    </a:moveTo>
                    <a:cubicBezTo>
                      <a:pt x="15" y="643"/>
                      <a:pt x="0" y="657"/>
                      <a:pt x="0" y="675"/>
                    </a:cubicBezTo>
                    <a:cubicBezTo>
                      <a:pt x="0" y="693"/>
                      <a:pt x="15" y="707"/>
                      <a:pt x="32" y="707"/>
                    </a:cubicBezTo>
                    <a:cubicBezTo>
                      <a:pt x="201" y="708"/>
                      <a:pt x="360" y="630"/>
                      <a:pt x="463" y="497"/>
                    </a:cubicBezTo>
                    <a:cubicBezTo>
                      <a:pt x="566" y="364"/>
                      <a:pt x="601" y="190"/>
                      <a:pt x="558" y="27"/>
                    </a:cubicBezTo>
                    <a:cubicBezTo>
                      <a:pt x="554" y="10"/>
                      <a:pt x="537" y="0"/>
                      <a:pt x="519" y="4"/>
                    </a:cubicBezTo>
                    <a:cubicBezTo>
                      <a:pt x="502" y="9"/>
                      <a:pt x="492" y="26"/>
                      <a:pt x="496" y="43"/>
                    </a:cubicBezTo>
                    <a:cubicBezTo>
                      <a:pt x="534" y="187"/>
                      <a:pt x="503" y="340"/>
                      <a:pt x="412" y="458"/>
                    </a:cubicBezTo>
                    <a:cubicBezTo>
                      <a:pt x="321" y="575"/>
                      <a:pt x="181" y="644"/>
                      <a:pt x="32" y="6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70" name="Freeform 9">
                <a:extLst>
                  <a:ext uri="{FF2B5EF4-FFF2-40B4-BE49-F238E27FC236}">
                    <a16:creationId xmlns:a16="http://schemas.microsoft.com/office/drawing/2014/main" id="{6BB0D213-8A1B-4CE6-A15A-7686948AB9C4}"/>
                  </a:ext>
                </a:extLst>
              </p:cNvPr>
              <p:cNvSpPr>
                <a:spLocks/>
              </p:cNvSpPr>
              <p:nvPr/>
            </p:nvSpPr>
            <p:spPr bwMode="auto">
              <a:xfrm>
                <a:off x="-1182688" y="3956050"/>
                <a:ext cx="566738" cy="655637"/>
              </a:xfrm>
              <a:custGeom>
                <a:avLst/>
                <a:gdLst>
                  <a:gd name="T0" fmla="*/ 866 w 887"/>
                  <a:gd name="T1" fmla="*/ 134 h 1025"/>
                  <a:gd name="T2" fmla="*/ 160 w 887"/>
                  <a:gd name="T3" fmla="*/ 294 h 1025"/>
                  <a:gd name="T4" fmla="*/ 240 w 887"/>
                  <a:gd name="T5" fmla="*/ 1014 h 1025"/>
                  <a:gd name="T6" fmla="*/ 272 w 887"/>
                  <a:gd name="T7" fmla="*/ 1021 h 1025"/>
                  <a:gd name="T8" fmla="*/ 293 w 887"/>
                  <a:gd name="T9" fmla="*/ 997 h 1025"/>
                  <a:gd name="T10" fmla="*/ 283 w 887"/>
                  <a:gd name="T11" fmla="*/ 967 h 1025"/>
                  <a:gd name="T12" fmla="*/ 212 w 887"/>
                  <a:gd name="T13" fmla="*/ 332 h 1025"/>
                  <a:gd name="T14" fmla="*/ 835 w 887"/>
                  <a:gd name="T15" fmla="*/ 190 h 1025"/>
                  <a:gd name="T16" fmla="*/ 879 w 887"/>
                  <a:gd name="T17" fmla="*/ 178 h 1025"/>
                  <a:gd name="T18" fmla="*/ 866 w 887"/>
                  <a:gd name="T19" fmla="*/ 134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7" h="1025">
                    <a:moveTo>
                      <a:pt x="866" y="134"/>
                    </a:moveTo>
                    <a:cubicBezTo>
                      <a:pt x="625" y="0"/>
                      <a:pt x="320" y="69"/>
                      <a:pt x="160" y="294"/>
                    </a:cubicBezTo>
                    <a:cubicBezTo>
                      <a:pt x="0" y="520"/>
                      <a:pt x="34" y="830"/>
                      <a:pt x="240" y="1014"/>
                    </a:cubicBezTo>
                    <a:cubicBezTo>
                      <a:pt x="248" y="1022"/>
                      <a:pt x="261" y="1025"/>
                      <a:pt x="272" y="1021"/>
                    </a:cubicBezTo>
                    <a:cubicBezTo>
                      <a:pt x="283" y="1018"/>
                      <a:pt x="291" y="1009"/>
                      <a:pt x="293" y="997"/>
                    </a:cubicBezTo>
                    <a:cubicBezTo>
                      <a:pt x="295" y="986"/>
                      <a:pt x="291" y="974"/>
                      <a:pt x="283" y="967"/>
                    </a:cubicBezTo>
                    <a:cubicBezTo>
                      <a:pt x="101" y="804"/>
                      <a:pt x="71" y="530"/>
                      <a:pt x="212" y="332"/>
                    </a:cubicBezTo>
                    <a:cubicBezTo>
                      <a:pt x="354" y="133"/>
                      <a:pt x="622" y="72"/>
                      <a:pt x="835" y="190"/>
                    </a:cubicBezTo>
                    <a:cubicBezTo>
                      <a:pt x="851" y="199"/>
                      <a:pt x="870" y="193"/>
                      <a:pt x="879" y="178"/>
                    </a:cubicBezTo>
                    <a:cubicBezTo>
                      <a:pt x="887" y="162"/>
                      <a:pt x="882" y="143"/>
                      <a:pt x="866"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71" name="Freeform 10">
                <a:extLst>
                  <a:ext uri="{FF2B5EF4-FFF2-40B4-BE49-F238E27FC236}">
                    <a16:creationId xmlns:a16="http://schemas.microsoft.com/office/drawing/2014/main" id="{E13A2132-FE4F-400C-947F-D5F474D5ACBE}"/>
                  </a:ext>
                </a:extLst>
              </p:cNvPr>
              <p:cNvSpPr>
                <a:spLocks/>
              </p:cNvSpPr>
              <p:nvPr/>
            </p:nvSpPr>
            <p:spPr bwMode="auto">
              <a:xfrm>
                <a:off x="-1063625" y="5000625"/>
                <a:ext cx="165100" cy="41275"/>
              </a:xfrm>
              <a:custGeom>
                <a:avLst/>
                <a:gdLst>
                  <a:gd name="T0" fmla="*/ 32 w 256"/>
                  <a:gd name="T1" fmla="*/ 0 h 64"/>
                  <a:gd name="T2" fmla="*/ 0 w 256"/>
                  <a:gd name="T3" fmla="*/ 32 h 64"/>
                  <a:gd name="T4" fmla="*/ 32 w 256"/>
                  <a:gd name="T5" fmla="*/ 64 h 64"/>
                  <a:gd name="T6" fmla="*/ 224 w 256"/>
                  <a:gd name="T7" fmla="*/ 64 h 64"/>
                  <a:gd name="T8" fmla="*/ 256 w 256"/>
                  <a:gd name="T9" fmla="*/ 32 h 64"/>
                  <a:gd name="T10" fmla="*/ 224 w 256"/>
                  <a:gd name="T11" fmla="*/ 0 h 64"/>
                  <a:gd name="T12" fmla="*/ 32 w 256"/>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256" h="64">
                    <a:moveTo>
                      <a:pt x="32" y="0"/>
                    </a:moveTo>
                    <a:cubicBezTo>
                      <a:pt x="15" y="0"/>
                      <a:pt x="0" y="14"/>
                      <a:pt x="0" y="32"/>
                    </a:cubicBezTo>
                    <a:cubicBezTo>
                      <a:pt x="0" y="50"/>
                      <a:pt x="15" y="64"/>
                      <a:pt x="32" y="64"/>
                    </a:cubicBezTo>
                    <a:cubicBezTo>
                      <a:pt x="224" y="64"/>
                      <a:pt x="224" y="64"/>
                      <a:pt x="224" y="64"/>
                    </a:cubicBezTo>
                    <a:cubicBezTo>
                      <a:pt x="242" y="64"/>
                      <a:pt x="256" y="50"/>
                      <a:pt x="256" y="32"/>
                    </a:cubicBezTo>
                    <a:cubicBezTo>
                      <a:pt x="256" y="14"/>
                      <a:pt x="242" y="0"/>
                      <a:pt x="224" y="0"/>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72" name="Freeform 11">
                <a:extLst>
                  <a:ext uri="{FF2B5EF4-FFF2-40B4-BE49-F238E27FC236}">
                    <a16:creationId xmlns:a16="http://schemas.microsoft.com/office/drawing/2014/main" id="{326FE632-D1C8-4637-A9E6-10A85FFD81CC}"/>
                  </a:ext>
                </a:extLst>
              </p:cNvPr>
              <p:cNvSpPr>
                <a:spLocks/>
              </p:cNvSpPr>
              <p:nvPr/>
            </p:nvSpPr>
            <p:spPr bwMode="auto">
              <a:xfrm>
                <a:off x="-1165225" y="4529138"/>
                <a:ext cx="573088" cy="614362"/>
              </a:xfrm>
              <a:custGeom>
                <a:avLst/>
                <a:gdLst>
                  <a:gd name="T0" fmla="*/ 800 w 896"/>
                  <a:gd name="T1" fmla="*/ 451 h 963"/>
                  <a:gd name="T2" fmla="*/ 448 w 896"/>
                  <a:gd name="T3" fmla="*/ 451 h 963"/>
                  <a:gd name="T4" fmla="*/ 448 w 896"/>
                  <a:gd name="T5" fmla="*/ 35 h 963"/>
                  <a:gd name="T6" fmla="*/ 425 w 896"/>
                  <a:gd name="T7" fmla="*/ 4 h 963"/>
                  <a:gd name="T8" fmla="*/ 389 w 896"/>
                  <a:gd name="T9" fmla="*/ 19 h 963"/>
                  <a:gd name="T10" fmla="*/ 142 w 896"/>
                  <a:gd name="T11" fmla="*/ 451 h 963"/>
                  <a:gd name="T12" fmla="*/ 96 w 896"/>
                  <a:gd name="T13" fmla="*/ 451 h 963"/>
                  <a:gd name="T14" fmla="*/ 0 w 896"/>
                  <a:gd name="T15" fmla="*/ 547 h 963"/>
                  <a:gd name="T16" fmla="*/ 0 w 896"/>
                  <a:gd name="T17" fmla="*/ 867 h 963"/>
                  <a:gd name="T18" fmla="*/ 96 w 896"/>
                  <a:gd name="T19" fmla="*/ 963 h 963"/>
                  <a:gd name="T20" fmla="*/ 800 w 896"/>
                  <a:gd name="T21" fmla="*/ 963 h 963"/>
                  <a:gd name="T22" fmla="*/ 896 w 896"/>
                  <a:gd name="T23" fmla="*/ 867 h 963"/>
                  <a:gd name="T24" fmla="*/ 896 w 896"/>
                  <a:gd name="T25" fmla="*/ 803 h 963"/>
                  <a:gd name="T26" fmla="*/ 864 w 896"/>
                  <a:gd name="T27" fmla="*/ 771 h 963"/>
                  <a:gd name="T28" fmla="*/ 832 w 896"/>
                  <a:gd name="T29" fmla="*/ 803 h 963"/>
                  <a:gd name="T30" fmla="*/ 832 w 896"/>
                  <a:gd name="T31" fmla="*/ 867 h 963"/>
                  <a:gd name="T32" fmla="*/ 800 w 896"/>
                  <a:gd name="T33" fmla="*/ 899 h 963"/>
                  <a:gd name="T34" fmla="*/ 96 w 896"/>
                  <a:gd name="T35" fmla="*/ 899 h 963"/>
                  <a:gd name="T36" fmla="*/ 64 w 896"/>
                  <a:gd name="T37" fmla="*/ 867 h 963"/>
                  <a:gd name="T38" fmla="*/ 64 w 896"/>
                  <a:gd name="T39" fmla="*/ 547 h 963"/>
                  <a:gd name="T40" fmla="*/ 96 w 896"/>
                  <a:gd name="T41" fmla="*/ 515 h 963"/>
                  <a:gd name="T42" fmla="*/ 160 w 896"/>
                  <a:gd name="T43" fmla="*/ 515 h 963"/>
                  <a:gd name="T44" fmla="*/ 188 w 896"/>
                  <a:gd name="T45" fmla="*/ 499 h 963"/>
                  <a:gd name="T46" fmla="*/ 384 w 896"/>
                  <a:gd name="T47" fmla="*/ 156 h 963"/>
                  <a:gd name="T48" fmla="*/ 384 w 896"/>
                  <a:gd name="T49" fmla="*/ 483 h 963"/>
                  <a:gd name="T50" fmla="*/ 416 w 896"/>
                  <a:gd name="T51" fmla="*/ 515 h 963"/>
                  <a:gd name="T52" fmla="*/ 800 w 896"/>
                  <a:gd name="T53" fmla="*/ 515 h 963"/>
                  <a:gd name="T54" fmla="*/ 832 w 896"/>
                  <a:gd name="T55" fmla="*/ 547 h 963"/>
                  <a:gd name="T56" fmla="*/ 832 w 896"/>
                  <a:gd name="T57" fmla="*/ 611 h 963"/>
                  <a:gd name="T58" fmla="*/ 864 w 896"/>
                  <a:gd name="T59" fmla="*/ 643 h 963"/>
                  <a:gd name="T60" fmla="*/ 896 w 896"/>
                  <a:gd name="T61" fmla="*/ 611 h 963"/>
                  <a:gd name="T62" fmla="*/ 896 w 896"/>
                  <a:gd name="T63" fmla="*/ 547 h 963"/>
                  <a:gd name="T64" fmla="*/ 800 w 896"/>
                  <a:gd name="T65" fmla="*/ 45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6" h="963">
                    <a:moveTo>
                      <a:pt x="800" y="451"/>
                    </a:moveTo>
                    <a:cubicBezTo>
                      <a:pt x="448" y="451"/>
                      <a:pt x="448" y="451"/>
                      <a:pt x="448" y="451"/>
                    </a:cubicBezTo>
                    <a:cubicBezTo>
                      <a:pt x="448" y="35"/>
                      <a:pt x="448" y="35"/>
                      <a:pt x="448" y="35"/>
                    </a:cubicBezTo>
                    <a:cubicBezTo>
                      <a:pt x="448" y="21"/>
                      <a:pt x="439" y="8"/>
                      <a:pt x="425" y="4"/>
                    </a:cubicBezTo>
                    <a:cubicBezTo>
                      <a:pt x="411" y="0"/>
                      <a:pt x="396" y="6"/>
                      <a:pt x="389" y="19"/>
                    </a:cubicBezTo>
                    <a:cubicBezTo>
                      <a:pt x="142" y="451"/>
                      <a:pt x="142" y="451"/>
                      <a:pt x="142" y="451"/>
                    </a:cubicBezTo>
                    <a:cubicBezTo>
                      <a:pt x="96" y="451"/>
                      <a:pt x="96" y="451"/>
                      <a:pt x="96" y="451"/>
                    </a:cubicBezTo>
                    <a:cubicBezTo>
                      <a:pt x="43" y="451"/>
                      <a:pt x="0" y="494"/>
                      <a:pt x="0" y="547"/>
                    </a:cubicBezTo>
                    <a:cubicBezTo>
                      <a:pt x="0" y="867"/>
                      <a:pt x="0" y="867"/>
                      <a:pt x="0" y="867"/>
                    </a:cubicBezTo>
                    <a:cubicBezTo>
                      <a:pt x="0" y="920"/>
                      <a:pt x="43" y="963"/>
                      <a:pt x="96" y="963"/>
                    </a:cubicBezTo>
                    <a:cubicBezTo>
                      <a:pt x="800" y="963"/>
                      <a:pt x="800" y="963"/>
                      <a:pt x="800" y="963"/>
                    </a:cubicBezTo>
                    <a:cubicBezTo>
                      <a:pt x="853" y="963"/>
                      <a:pt x="896" y="920"/>
                      <a:pt x="896" y="867"/>
                    </a:cubicBezTo>
                    <a:cubicBezTo>
                      <a:pt x="896" y="803"/>
                      <a:pt x="896" y="803"/>
                      <a:pt x="896" y="803"/>
                    </a:cubicBezTo>
                    <a:cubicBezTo>
                      <a:pt x="896" y="785"/>
                      <a:pt x="882" y="771"/>
                      <a:pt x="864" y="771"/>
                    </a:cubicBezTo>
                    <a:cubicBezTo>
                      <a:pt x="847" y="771"/>
                      <a:pt x="832" y="785"/>
                      <a:pt x="832" y="803"/>
                    </a:cubicBezTo>
                    <a:cubicBezTo>
                      <a:pt x="832" y="867"/>
                      <a:pt x="832" y="867"/>
                      <a:pt x="832" y="867"/>
                    </a:cubicBezTo>
                    <a:cubicBezTo>
                      <a:pt x="832" y="885"/>
                      <a:pt x="818" y="899"/>
                      <a:pt x="800" y="899"/>
                    </a:cubicBezTo>
                    <a:cubicBezTo>
                      <a:pt x="96" y="899"/>
                      <a:pt x="96" y="899"/>
                      <a:pt x="96" y="899"/>
                    </a:cubicBezTo>
                    <a:cubicBezTo>
                      <a:pt x="79" y="899"/>
                      <a:pt x="64" y="885"/>
                      <a:pt x="64" y="867"/>
                    </a:cubicBezTo>
                    <a:cubicBezTo>
                      <a:pt x="64" y="547"/>
                      <a:pt x="64" y="547"/>
                      <a:pt x="64" y="547"/>
                    </a:cubicBezTo>
                    <a:cubicBezTo>
                      <a:pt x="64" y="529"/>
                      <a:pt x="79" y="515"/>
                      <a:pt x="96" y="515"/>
                    </a:cubicBezTo>
                    <a:cubicBezTo>
                      <a:pt x="160" y="515"/>
                      <a:pt x="160" y="515"/>
                      <a:pt x="160" y="515"/>
                    </a:cubicBezTo>
                    <a:cubicBezTo>
                      <a:pt x="172" y="515"/>
                      <a:pt x="182" y="509"/>
                      <a:pt x="188" y="499"/>
                    </a:cubicBezTo>
                    <a:cubicBezTo>
                      <a:pt x="384" y="156"/>
                      <a:pt x="384" y="156"/>
                      <a:pt x="384" y="156"/>
                    </a:cubicBezTo>
                    <a:cubicBezTo>
                      <a:pt x="384" y="483"/>
                      <a:pt x="384" y="483"/>
                      <a:pt x="384" y="483"/>
                    </a:cubicBezTo>
                    <a:cubicBezTo>
                      <a:pt x="384" y="501"/>
                      <a:pt x="399" y="515"/>
                      <a:pt x="416" y="515"/>
                    </a:cubicBezTo>
                    <a:cubicBezTo>
                      <a:pt x="800" y="515"/>
                      <a:pt x="800" y="515"/>
                      <a:pt x="800" y="515"/>
                    </a:cubicBezTo>
                    <a:cubicBezTo>
                      <a:pt x="818" y="515"/>
                      <a:pt x="832" y="529"/>
                      <a:pt x="832" y="547"/>
                    </a:cubicBezTo>
                    <a:cubicBezTo>
                      <a:pt x="832" y="611"/>
                      <a:pt x="832" y="611"/>
                      <a:pt x="832" y="611"/>
                    </a:cubicBezTo>
                    <a:cubicBezTo>
                      <a:pt x="832" y="629"/>
                      <a:pt x="847" y="643"/>
                      <a:pt x="864" y="643"/>
                    </a:cubicBezTo>
                    <a:cubicBezTo>
                      <a:pt x="882" y="643"/>
                      <a:pt x="896" y="629"/>
                      <a:pt x="896" y="611"/>
                    </a:cubicBezTo>
                    <a:cubicBezTo>
                      <a:pt x="896" y="547"/>
                      <a:pt x="896" y="547"/>
                      <a:pt x="896" y="547"/>
                    </a:cubicBezTo>
                    <a:cubicBezTo>
                      <a:pt x="896" y="494"/>
                      <a:pt x="853" y="451"/>
                      <a:pt x="800" y="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73" name="Freeform 12">
                <a:extLst>
                  <a:ext uri="{FF2B5EF4-FFF2-40B4-BE49-F238E27FC236}">
                    <a16:creationId xmlns:a16="http://schemas.microsoft.com/office/drawing/2014/main" id="{100E1B38-D5E5-4255-9BC3-E6EE92FC453C}"/>
                  </a:ext>
                </a:extLst>
              </p:cNvPr>
              <p:cNvSpPr>
                <a:spLocks/>
              </p:cNvSpPr>
              <p:nvPr/>
            </p:nvSpPr>
            <p:spPr bwMode="auto">
              <a:xfrm>
                <a:off x="-1022350" y="4919663"/>
                <a:ext cx="184150" cy="39687"/>
              </a:xfrm>
              <a:custGeom>
                <a:avLst/>
                <a:gdLst>
                  <a:gd name="T0" fmla="*/ 288 w 288"/>
                  <a:gd name="T1" fmla="*/ 32 h 64"/>
                  <a:gd name="T2" fmla="*/ 256 w 288"/>
                  <a:gd name="T3" fmla="*/ 0 h 64"/>
                  <a:gd name="T4" fmla="*/ 32 w 288"/>
                  <a:gd name="T5" fmla="*/ 0 h 64"/>
                  <a:gd name="T6" fmla="*/ 0 w 288"/>
                  <a:gd name="T7" fmla="*/ 32 h 64"/>
                  <a:gd name="T8" fmla="*/ 32 w 288"/>
                  <a:gd name="T9" fmla="*/ 64 h 64"/>
                  <a:gd name="T10" fmla="*/ 256 w 288"/>
                  <a:gd name="T11" fmla="*/ 64 h 64"/>
                  <a:gd name="T12" fmla="*/ 288 w 288"/>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288" h="64">
                    <a:moveTo>
                      <a:pt x="288" y="32"/>
                    </a:moveTo>
                    <a:cubicBezTo>
                      <a:pt x="288" y="14"/>
                      <a:pt x="274" y="0"/>
                      <a:pt x="256" y="0"/>
                    </a:cubicBezTo>
                    <a:cubicBezTo>
                      <a:pt x="32" y="0"/>
                      <a:pt x="32" y="0"/>
                      <a:pt x="32" y="0"/>
                    </a:cubicBezTo>
                    <a:cubicBezTo>
                      <a:pt x="15" y="0"/>
                      <a:pt x="0" y="14"/>
                      <a:pt x="0" y="32"/>
                    </a:cubicBezTo>
                    <a:cubicBezTo>
                      <a:pt x="0" y="50"/>
                      <a:pt x="15" y="64"/>
                      <a:pt x="32" y="64"/>
                    </a:cubicBezTo>
                    <a:cubicBezTo>
                      <a:pt x="256" y="64"/>
                      <a:pt x="256" y="64"/>
                      <a:pt x="256" y="64"/>
                    </a:cubicBezTo>
                    <a:cubicBezTo>
                      <a:pt x="274" y="64"/>
                      <a:pt x="288" y="50"/>
                      <a:pt x="28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74" name="Freeform 13">
                <a:extLst>
                  <a:ext uri="{FF2B5EF4-FFF2-40B4-BE49-F238E27FC236}">
                    <a16:creationId xmlns:a16="http://schemas.microsoft.com/office/drawing/2014/main" id="{D038AE8C-AF97-41D0-A3EA-0928DED07E4A}"/>
                  </a:ext>
                </a:extLst>
              </p:cNvPr>
              <p:cNvSpPr>
                <a:spLocks/>
              </p:cNvSpPr>
              <p:nvPr/>
            </p:nvSpPr>
            <p:spPr bwMode="auto">
              <a:xfrm>
                <a:off x="-796925" y="4919663"/>
                <a:ext cx="122238" cy="39687"/>
              </a:xfrm>
              <a:custGeom>
                <a:avLst/>
                <a:gdLst>
                  <a:gd name="T0" fmla="*/ 192 w 192"/>
                  <a:gd name="T1" fmla="*/ 32 h 64"/>
                  <a:gd name="T2" fmla="*/ 160 w 192"/>
                  <a:gd name="T3" fmla="*/ 0 h 64"/>
                  <a:gd name="T4" fmla="*/ 32 w 192"/>
                  <a:gd name="T5" fmla="*/ 0 h 64"/>
                  <a:gd name="T6" fmla="*/ 0 w 192"/>
                  <a:gd name="T7" fmla="*/ 32 h 64"/>
                  <a:gd name="T8" fmla="*/ 32 w 192"/>
                  <a:gd name="T9" fmla="*/ 64 h 64"/>
                  <a:gd name="T10" fmla="*/ 160 w 192"/>
                  <a:gd name="T11" fmla="*/ 64 h 64"/>
                  <a:gd name="T12" fmla="*/ 192 w 192"/>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192" h="64">
                    <a:moveTo>
                      <a:pt x="192" y="32"/>
                    </a:moveTo>
                    <a:cubicBezTo>
                      <a:pt x="192" y="14"/>
                      <a:pt x="178" y="0"/>
                      <a:pt x="160" y="0"/>
                    </a:cubicBezTo>
                    <a:cubicBezTo>
                      <a:pt x="32" y="0"/>
                      <a:pt x="32" y="0"/>
                      <a:pt x="32" y="0"/>
                    </a:cubicBezTo>
                    <a:cubicBezTo>
                      <a:pt x="15" y="0"/>
                      <a:pt x="0" y="14"/>
                      <a:pt x="0" y="32"/>
                    </a:cubicBezTo>
                    <a:cubicBezTo>
                      <a:pt x="0" y="50"/>
                      <a:pt x="15" y="64"/>
                      <a:pt x="32" y="64"/>
                    </a:cubicBezTo>
                    <a:cubicBezTo>
                      <a:pt x="160" y="64"/>
                      <a:pt x="160" y="64"/>
                      <a:pt x="160" y="64"/>
                    </a:cubicBezTo>
                    <a:cubicBezTo>
                      <a:pt x="178" y="64"/>
                      <a:pt x="192" y="50"/>
                      <a:pt x="19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75" name="Freeform 14">
                <a:extLst>
                  <a:ext uri="{FF2B5EF4-FFF2-40B4-BE49-F238E27FC236}">
                    <a16:creationId xmlns:a16="http://schemas.microsoft.com/office/drawing/2014/main" id="{CD7C00C4-D69B-4D04-9B0E-942BFD3AC8ED}"/>
                  </a:ext>
                </a:extLst>
              </p:cNvPr>
              <p:cNvSpPr>
                <a:spLocks/>
              </p:cNvSpPr>
              <p:nvPr/>
            </p:nvSpPr>
            <p:spPr bwMode="auto">
              <a:xfrm>
                <a:off x="-858838" y="5000625"/>
                <a:ext cx="123825" cy="41275"/>
              </a:xfrm>
              <a:custGeom>
                <a:avLst/>
                <a:gdLst>
                  <a:gd name="T0" fmla="*/ 32 w 192"/>
                  <a:gd name="T1" fmla="*/ 64 h 64"/>
                  <a:gd name="T2" fmla="*/ 160 w 192"/>
                  <a:gd name="T3" fmla="*/ 64 h 64"/>
                  <a:gd name="T4" fmla="*/ 192 w 192"/>
                  <a:gd name="T5" fmla="*/ 32 h 64"/>
                  <a:gd name="T6" fmla="*/ 160 w 192"/>
                  <a:gd name="T7" fmla="*/ 0 h 64"/>
                  <a:gd name="T8" fmla="*/ 32 w 192"/>
                  <a:gd name="T9" fmla="*/ 0 h 64"/>
                  <a:gd name="T10" fmla="*/ 0 w 192"/>
                  <a:gd name="T11" fmla="*/ 32 h 64"/>
                  <a:gd name="T12" fmla="*/ 32 w 192"/>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92" h="64">
                    <a:moveTo>
                      <a:pt x="32" y="64"/>
                    </a:moveTo>
                    <a:cubicBezTo>
                      <a:pt x="160" y="64"/>
                      <a:pt x="160" y="64"/>
                      <a:pt x="160" y="64"/>
                    </a:cubicBezTo>
                    <a:cubicBezTo>
                      <a:pt x="178" y="64"/>
                      <a:pt x="192" y="50"/>
                      <a:pt x="192" y="32"/>
                    </a:cubicBezTo>
                    <a:cubicBezTo>
                      <a:pt x="192" y="14"/>
                      <a:pt x="178" y="0"/>
                      <a:pt x="160" y="0"/>
                    </a:cubicBezTo>
                    <a:cubicBezTo>
                      <a:pt x="32" y="0"/>
                      <a:pt x="32" y="0"/>
                      <a:pt x="32" y="0"/>
                    </a:cubicBezTo>
                    <a:cubicBezTo>
                      <a:pt x="15" y="0"/>
                      <a:pt x="0" y="14"/>
                      <a:pt x="0" y="32"/>
                    </a:cubicBezTo>
                    <a:cubicBezTo>
                      <a:pt x="0" y="50"/>
                      <a:pt x="15" y="64"/>
                      <a:pt x="3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76" name="Freeform 15">
                <a:extLst>
                  <a:ext uri="{FF2B5EF4-FFF2-40B4-BE49-F238E27FC236}">
                    <a16:creationId xmlns:a16="http://schemas.microsoft.com/office/drawing/2014/main" id="{07CB71A2-7CD7-4C00-A35C-2D23C3C7B44B}"/>
                  </a:ext>
                </a:extLst>
              </p:cNvPr>
              <p:cNvSpPr>
                <a:spLocks/>
              </p:cNvSpPr>
              <p:nvPr/>
            </p:nvSpPr>
            <p:spPr bwMode="auto">
              <a:xfrm>
                <a:off x="-347663" y="4040188"/>
                <a:ext cx="225425" cy="39687"/>
              </a:xfrm>
              <a:custGeom>
                <a:avLst/>
                <a:gdLst>
                  <a:gd name="T0" fmla="*/ 32 w 352"/>
                  <a:gd name="T1" fmla="*/ 64 h 64"/>
                  <a:gd name="T2" fmla="*/ 320 w 352"/>
                  <a:gd name="T3" fmla="*/ 64 h 64"/>
                  <a:gd name="T4" fmla="*/ 352 w 352"/>
                  <a:gd name="T5" fmla="*/ 32 h 64"/>
                  <a:gd name="T6" fmla="*/ 320 w 352"/>
                  <a:gd name="T7" fmla="*/ 0 h 64"/>
                  <a:gd name="T8" fmla="*/ 32 w 352"/>
                  <a:gd name="T9" fmla="*/ 0 h 64"/>
                  <a:gd name="T10" fmla="*/ 0 w 352"/>
                  <a:gd name="T11" fmla="*/ 32 h 64"/>
                  <a:gd name="T12" fmla="*/ 32 w 352"/>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52" h="64">
                    <a:moveTo>
                      <a:pt x="32" y="64"/>
                    </a:moveTo>
                    <a:cubicBezTo>
                      <a:pt x="320" y="64"/>
                      <a:pt x="320" y="64"/>
                      <a:pt x="320" y="64"/>
                    </a:cubicBezTo>
                    <a:cubicBezTo>
                      <a:pt x="338" y="64"/>
                      <a:pt x="352" y="50"/>
                      <a:pt x="352" y="32"/>
                    </a:cubicBezTo>
                    <a:cubicBezTo>
                      <a:pt x="352" y="15"/>
                      <a:pt x="338" y="0"/>
                      <a:pt x="320" y="0"/>
                    </a:cubicBezTo>
                    <a:cubicBezTo>
                      <a:pt x="32" y="0"/>
                      <a:pt x="32" y="0"/>
                      <a:pt x="32" y="0"/>
                    </a:cubicBezTo>
                    <a:cubicBezTo>
                      <a:pt x="14" y="0"/>
                      <a:pt x="0" y="15"/>
                      <a:pt x="0" y="32"/>
                    </a:cubicBezTo>
                    <a:cubicBezTo>
                      <a:pt x="0" y="50"/>
                      <a:pt x="14" y="64"/>
                      <a:pt x="3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77" name="Freeform 16">
                <a:extLst>
                  <a:ext uri="{FF2B5EF4-FFF2-40B4-BE49-F238E27FC236}">
                    <a16:creationId xmlns:a16="http://schemas.microsoft.com/office/drawing/2014/main" id="{512F6792-BDB1-4884-8463-406ADBCFB387}"/>
                  </a:ext>
                </a:extLst>
              </p:cNvPr>
              <p:cNvSpPr>
                <a:spLocks/>
              </p:cNvSpPr>
              <p:nvPr/>
            </p:nvSpPr>
            <p:spPr bwMode="auto">
              <a:xfrm>
                <a:off x="-347663" y="4141788"/>
                <a:ext cx="225425" cy="41275"/>
              </a:xfrm>
              <a:custGeom>
                <a:avLst/>
                <a:gdLst>
                  <a:gd name="T0" fmla="*/ 32 w 352"/>
                  <a:gd name="T1" fmla="*/ 64 h 64"/>
                  <a:gd name="T2" fmla="*/ 320 w 352"/>
                  <a:gd name="T3" fmla="*/ 64 h 64"/>
                  <a:gd name="T4" fmla="*/ 352 w 352"/>
                  <a:gd name="T5" fmla="*/ 32 h 64"/>
                  <a:gd name="T6" fmla="*/ 320 w 352"/>
                  <a:gd name="T7" fmla="*/ 0 h 64"/>
                  <a:gd name="T8" fmla="*/ 32 w 352"/>
                  <a:gd name="T9" fmla="*/ 0 h 64"/>
                  <a:gd name="T10" fmla="*/ 0 w 352"/>
                  <a:gd name="T11" fmla="*/ 32 h 64"/>
                  <a:gd name="T12" fmla="*/ 32 w 352"/>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52" h="64">
                    <a:moveTo>
                      <a:pt x="32" y="64"/>
                    </a:moveTo>
                    <a:cubicBezTo>
                      <a:pt x="320" y="64"/>
                      <a:pt x="320" y="64"/>
                      <a:pt x="320" y="64"/>
                    </a:cubicBezTo>
                    <a:cubicBezTo>
                      <a:pt x="338" y="64"/>
                      <a:pt x="352" y="50"/>
                      <a:pt x="352" y="32"/>
                    </a:cubicBezTo>
                    <a:cubicBezTo>
                      <a:pt x="352" y="15"/>
                      <a:pt x="338" y="0"/>
                      <a:pt x="320" y="0"/>
                    </a:cubicBezTo>
                    <a:cubicBezTo>
                      <a:pt x="32" y="0"/>
                      <a:pt x="32" y="0"/>
                      <a:pt x="32" y="0"/>
                    </a:cubicBezTo>
                    <a:cubicBezTo>
                      <a:pt x="14" y="0"/>
                      <a:pt x="0" y="15"/>
                      <a:pt x="0" y="32"/>
                    </a:cubicBezTo>
                    <a:cubicBezTo>
                      <a:pt x="0" y="50"/>
                      <a:pt x="14" y="64"/>
                      <a:pt x="32"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78" name="Freeform 17">
                <a:extLst>
                  <a:ext uri="{FF2B5EF4-FFF2-40B4-BE49-F238E27FC236}">
                    <a16:creationId xmlns:a16="http://schemas.microsoft.com/office/drawing/2014/main" id="{B0137DE6-7499-4478-A947-AA79AE6DEFCF}"/>
                  </a:ext>
                </a:extLst>
              </p:cNvPr>
              <p:cNvSpPr>
                <a:spLocks/>
              </p:cNvSpPr>
              <p:nvPr/>
            </p:nvSpPr>
            <p:spPr bwMode="auto">
              <a:xfrm>
                <a:off x="-265113" y="4244975"/>
                <a:ext cx="142875" cy="39687"/>
              </a:xfrm>
              <a:custGeom>
                <a:avLst/>
                <a:gdLst>
                  <a:gd name="T0" fmla="*/ 192 w 224"/>
                  <a:gd name="T1" fmla="*/ 0 h 64"/>
                  <a:gd name="T2" fmla="*/ 32 w 224"/>
                  <a:gd name="T3" fmla="*/ 0 h 64"/>
                  <a:gd name="T4" fmla="*/ 0 w 224"/>
                  <a:gd name="T5" fmla="*/ 32 h 64"/>
                  <a:gd name="T6" fmla="*/ 32 w 224"/>
                  <a:gd name="T7" fmla="*/ 64 h 64"/>
                  <a:gd name="T8" fmla="*/ 192 w 224"/>
                  <a:gd name="T9" fmla="*/ 64 h 64"/>
                  <a:gd name="T10" fmla="*/ 224 w 224"/>
                  <a:gd name="T11" fmla="*/ 32 h 64"/>
                  <a:gd name="T12" fmla="*/ 192 w 22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224" h="64">
                    <a:moveTo>
                      <a:pt x="192" y="0"/>
                    </a:moveTo>
                    <a:cubicBezTo>
                      <a:pt x="32" y="0"/>
                      <a:pt x="32" y="0"/>
                      <a:pt x="32" y="0"/>
                    </a:cubicBezTo>
                    <a:cubicBezTo>
                      <a:pt x="14" y="0"/>
                      <a:pt x="0" y="15"/>
                      <a:pt x="0" y="32"/>
                    </a:cubicBezTo>
                    <a:cubicBezTo>
                      <a:pt x="0" y="50"/>
                      <a:pt x="14" y="64"/>
                      <a:pt x="32" y="64"/>
                    </a:cubicBezTo>
                    <a:cubicBezTo>
                      <a:pt x="192" y="64"/>
                      <a:pt x="192" y="64"/>
                      <a:pt x="192" y="64"/>
                    </a:cubicBezTo>
                    <a:cubicBezTo>
                      <a:pt x="210" y="64"/>
                      <a:pt x="224" y="50"/>
                      <a:pt x="224" y="32"/>
                    </a:cubicBezTo>
                    <a:cubicBezTo>
                      <a:pt x="224" y="15"/>
                      <a:pt x="210" y="0"/>
                      <a:pt x="1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79" name="Freeform 18">
                <a:extLst>
                  <a:ext uri="{FF2B5EF4-FFF2-40B4-BE49-F238E27FC236}">
                    <a16:creationId xmlns:a16="http://schemas.microsoft.com/office/drawing/2014/main" id="{F7E11628-970C-4E70-9627-E10AB273D627}"/>
                  </a:ext>
                </a:extLst>
              </p:cNvPr>
              <p:cNvSpPr>
                <a:spLocks/>
              </p:cNvSpPr>
              <p:nvPr/>
            </p:nvSpPr>
            <p:spPr bwMode="auto">
              <a:xfrm>
                <a:off x="-265113" y="4346575"/>
                <a:ext cx="142875" cy="41275"/>
              </a:xfrm>
              <a:custGeom>
                <a:avLst/>
                <a:gdLst>
                  <a:gd name="T0" fmla="*/ 192 w 224"/>
                  <a:gd name="T1" fmla="*/ 0 h 64"/>
                  <a:gd name="T2" fmla="*/ 32 w 224"/>
                  <a:gd name="T3" fmla="*/ 0 h 64"/>
                  <a:gd name="T4" fmla="*/ 0 w 224"/>
                  <a:gd name="T5" fmla="*/ 32 h 64"/>
                  <a:gd name="T6" fmla="*/ 32 w 224"/>
                  <a:gd name="T7" fmla="*/ 64 h 64"/>
                  <a:gd name="T8" fmla="*/ 192 w 224"/>
                  <a:gd name="T9" fmla="*/ 64 h 64"/>
                  <a:gd name="T10" fmla="*/ 224 w 224"/>
                  <a:gd name="T11" fmla="*/ 32 h 64"/>
                  <a:gd name="T12" fmla="*/ 192 w 22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224" h="64">
                    <a:moveTo>
                      <a:pt x="192" y="0"/>
                    </a:moveTo>
                    <a:cubicBezTo>
                      <a:pt x="32" y="0"/>
                      <a:pt x="32" y="0"/>
                      <a:pt x="32" y="0"/>
                    </a:cubicBezTo>
                    <a:cubicBezTo>
                      <a:pt x="14" y="0"/>
                      <a:pt x="0" y="14"/>
                      <a:pt x="0" y="32"/>
                    </a:cubicBezTo>
                    <a:cubicBezTo>
                      <a:pt x="0" y="50"/>
                      <a:pt x="14" y="64"/>
                      <a:pt x="32" y="64"/>
                    </a:cubicBezTo>
                    <a:cubicBezTo>
                      <a:pt x="192" y="64"/>
                      <a:pt x="192" y="64"/>
                      <a:pt x="192" y="64"/>
                    </a:cubicBezTo>
                    <a:cubicBezTo>
                      <a:pt x="210" y="64"/>
                      <a:pt x="224" y="50"/>
                      <a:pt x="224" y="32"/>
                    </a:cubicBezTo>
                    <a:cubicBezTo>
                      <a:pt x="224" y="14"/>
                      <a:pt x="210" y="0"/>
                      <a:pt x="1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sp>
            <p:nvSpPr>
              <p:cNvPr id="180" name="Freeform 19">
                <a:extLst>
                  <a:ext uri="{FF2B5EF4-FFF2-40B4-BE49-F238E27FC236}">
                    <a16:creationId xmlns:a16="http://schemas.microsoft.com/office/drawing/2014/main" id="{745208F7-8DB4-44AD-A9A6-B7C7B3E94A82}"/>
                  </a:ext>
                </a:extLst>
              </p:cNvPr>
              <p:cNvSpPr>
                <a:spLocks/>
              </p:cNvSpPr>
              <p:nvPr/>
            </p:nvSpPr>
            <p:spPr bwMode="auto">
              <a:xfrm>
                <a:off x="-306388" y="4427538"/>
                <a:ext cx="184150" cy="123825"/>
              </a:xfrm>
              <a:custGeom>
                <a:avLst/>
                <a:gdLst>
                  <a:gd name="T0" fmla="*/ 32 w 288"/>
                  <a:gd name="T1" fmla="*/ 128 h 192"/>
                  <a:gd name="T2" fmla="*/ 0 w 288"/>
                  <a:gd name="T3" fmla="*/ 160 h 192"/>
                  <a:gd name="T4" fmla="*/ 32 w 288"/>
                  <a:gd name="T5" fmla="*/ 192 h 192"/>
                  <a:gd name="T6" fmla="*/ 224 w 288"/>
                  <a:gd name="T7" fmla="*/ 192 h 192"/>
                  <a:gd name="T8" fmla="*/ 288 w 288"/>
                  <a:gd name="T9" fmla="*/ 128 h 192"/>
                  <a:gd name="T10" fmla="*/ 288 w 288"/>
                  <a:gd name="T11" fmla="*/ 64 h 192"/>
                  <a:gd name="T12" fmla="*/ 224 w 288"/>
                  <a:gd name="T13" fmla="*/ 0 h 192"/>
                  <a:gd name="T14" fmla="*/ 32 w 288"/>
                  <a:gd name="T15" fmla="*/ 0 h 192"/>
                  <a:gd name="T16" fmla="*/ 0 w 288"/>
                  <a:gd name="T17" fmla="*/ 32 h 192"/>
                  <a:gd name="T18" fmla="*/ 32 w 288"/>
                  <a:gd name="T19" fmla="*/ 64 h 192"/>
                  <a:gd name="T20" fmla="*/ 224 w 288"/>
                  <a:gd name="T21" fmla="*/ 64 h 192"/>
                  <a:gd name="T22" fmla="*/ 224 w 288"/>
                  <a:gd name="T23" fmla="*/ 128 h 192"/>
                  <a:gd name="T24" fmla="*/ 32 w 288"/>
                  <a:gd name="T25" fmla="*/ 1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192">
                    <a:moveTo>
                      <a:pt x="32" y="128"/>
                    </a:moveTo>
                    <a:cubicBezTo>
                      <a:pt x="14" y="128"/>
                      <a:pt x="0" y="142"/>
                      <a:pt x="0" y="160"/>
                    </a:cubicBezTo>
                    <a:cubicBezTo>
                      <a:pt x="0" y="178"/>
                      <a:pt x="14" y="192"/>
                      <a:pt x="32" y="192"/>
                    </a:cubicBezTo>
                    <a:cubicBezTo>
                      <a:pt x="224" y="192"/>
                      <a:pt x="224" y="192"/>
                      <a:pt x="224" y="192"/>
                    </a:cubicBezTo>
                    <a:cubicBezTo>
                      <a:pt x="259" y="192"/>
                      <a:pt x="288" y="163"/>
                      <a:pt x="288" y="128"/>
                    </a:cubicBezTo>
                    <a:cubicBezTo>
                      <a:pt x="288" y="64"/>
                      <a:pt x="288" y="64"/>
                      <a:pt x="288" y="64"/>
                    </a:cubicBezTo>
                    <a:cubicBezTo>
                      <a:pt x="288" y="29"/>
                      <a:pt x="259" y="0"/>
                      <a:pt x="224" y="0"/>
                    </a:cubicBezTo>
                    <a:cubicBezTo>
                      <a:pt x="32" y="0"/>
                      <a:pt x="32" y="0"/>
                      <a:pt x="32" y="0"/>
                    </a:cubicBezTo>
                    <a:cubicBezTo>
                      <a:pt x="14" y="0"/>
                      <a:pt x="0" y="14"/>
                      <a:pt x="0" y="32"/>
                    </a:cubicBezTo>
                    <a:cubicBezTo>
                      <a:pt x="0" y="50"/>
                      <a:pt x="14" y="64"/>
                      <a:pt x="32" y="64"/>
                    </a:cubicBezTo>
                    <a:cubicBezTo>
                      <a:pt x="224" y="64"/>
                      <a:pt x="224" y="64"/>
                      <a:pt x="224" y="64"/>
                    </a:cubicBezTo>
                    <a:cubicBezTo>
                      <a:pt x="224" y="128"/>
                      <a:pt x="224" y="128"/>
                      <a:pt x="224" y="128"/>
                    </a:cubicBezTo>
                    <a:lnTo>
                      <a:pt x="3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buClrTx/>
                </a:pPr>
                <a:endParaRPr lang="en-US" sz="1800"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182" name="Oval 181">
              <a:extLst>
                <a:ext uri="{FF2B5EF4-FFF2-40B4-BE49-F238E27FC236}">
                  <a16:creationId xmlns:a16="http://schemas.microsoft.com/office/drawing/2014/main" id="{3EC57C15-521A-4CED-94D8-5A307746A6A6}"/>
                </a:ext>
              </a:extLst>
            </p:cNvPr>
            <p:cNvSpPr/>
            <p:nvPr/>
          </p:nvSpPr>
          <p:spPr bwMode="auto">
            <a:xfrm>
              <a:off x="6352327" y="1764325"/>
              <a:ext cx="2426675" cy="2426675"/>
            </a:xfrm>
            <a:prstGeom prst="ellipse">
              <a:avLst/>
            </a:prstGeom>
            <a:noFill/>
            <a:ln w="28575">
              <a:solidFill>
                <a:schemeClr val="accent3"/>
              </a:solidFill>
              <a:round/>
              <a:headEnd/>
              <a:tailEnd/>
            </a:ln>
          </p:spPr>
          <p:txBody>
            <a:bodyPr vert="horz" wrap="square" lIns="0" tIns="0" rIns="0" bIns="0" numCol="1" rtlCol="0" anchor="ctr" anchorCtr="0" compatLnSpc="1">
              <a:prstTxWarp prst="textNoShape">
                <a:avLst/>
              </a:prstTxWarp>
            </a:bodyPr>
            <a:lstStyle/>
            <a:p>
              <a:pPr algn="ctr" defTabSz="685800">
                <a:buClrTx/>
              </a:pPr>
              <a:endParaRPr lang="en-US" sz="4000" b="1" kern="1200" dirty="0">
                <a:solidFill>
                  <a:prstClr val="black">
                    <a:lumMod val="75000"/>
                    <a:lumOff val="25000"/>
                  </a:prstClr>
                </a:solidFill>
                <a:latin typeface="Times New Roman" panose="02020603050405020304" pitchFamily="18" charset="0"/>
                <a:ea typeface="+mn-ea"/>
                <a:cs typeface="Times New Roman" panose="02020603050405020304" pitchFamily="18" charset="0"/>
              </a:endParaRPr>
            </a:p>
          </p:txBody>
        </p:sp>
        <p:sp>
          <p:nvSpPr>
            <p:cNvPr id="187" name="Oval 186">
              <a:extLst>
                <a:ext uri="{FF2B5EF4-FFF2-40B4-BE49-F238E27FC236}">
                  <a16:creationId xmlns:a16="http://schemas.microsoft.com/office/drawing/2014/main" id="{C1AFAB7D-97A7-4BE0-A99A-A9E2402945D2}"/>
                </a:ext>
              </a:extLst>
            </p:cNvPr>
            <p:cNvSpPr/>
            <p:nvPr/>
          </p:nvSpPr>
          <p:spPr bwMode="auto">
            <a:xfrm>
              <a:off x="9282725" y="1764325"/>
              <a:ext cx="2426675" cy="2426675"/>
            </a:xfrm>
            <a:prstGeom prst="ellipse">
              <a:avLst/>
            </a:prstGeom>
            <a:noFill/>
            <a:ln w="28575">
              <a:solidFill>
                <a:schemeClr val="accent4"/>
              </a:solidFill>
              <a:round/>
              <a:headEnd/>
              <a:tailEnd/>
            </a:ln>
          </p:spPr>
          <p:txBody>
            <a:bodyPr vert="horz" wrap="square" lIns="0" tIns="0" rIns="0" bIns="0" numCol="1" rtlCol="0" anchor="ctr" anchorCtr="0" compatLnSpc="1">
              <a:prstTxWarp prst="textNoShape">
                <a:avLst/>
              </a:prstTxWarp>
            </a:bodyPr>
            <a:lstStyle/>
            <a:p>
              <a:pPr algn="ctr" defTabSz="685800">
                <a:buClrTx/>
              </a:pPr>
              <a:endParaRPr lang="en-US" sz="3600" b="1" kern="1200" dirty="0">
                <a:solidFill>
                  <a:prstClr val="black">
                    <a:lumMod val="75000"/>
                    <a:lumOff val="25000"/>
                  </a:prstClr>
                </a:solidFill>
                <a:latin typeface="Times New Roman" panose="02020603050405020304" pitchFamily="18" charset="0"/>
                <a:ea typeface="+mn-ea"/>
                <a:cs typeface="Times New Roman" panose="02020603050405020304" pitchFamily="18" charset="0"/>
              </a:endParaRPr>
            </a:p>
          </p:txBody>
        </p:sp>
      </p:grpSp>
      <p:sp>
        <p:nvSpPr>
          <p:cNvPr id="205" name="Inhaltsplatzhalter 4">
            <a:extLst>
              <a:ext uri="{FF2B5EF4-FFF2-40B4-BE49-F238E27FC236}">
                <a16:creationId xmlns:a16="http://schemas.microsoft.com/office/drawing/2014/main" id="{51A4D751-9678-45AA-9D88-02B88A30172E}"/>
              </a:ext>
            </a:extLst>
          </p:cNvPr>
          <p:cNvSpPr txBox="1">
            <a:spLocks/>
          </p:cNvSpPr>
          <p:nvPr/>
        </p:nvSpPr>
        <p:spPr>
          <a:xfrm>
            <a:off x="6947375" y="3016117"/>
            <a:ext cx="1849344" cy="563359"/>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595">
              <a:lnSpc>
                <a:spcPct val="130000"/>
              </a:lnSpc>
              <a:spcAft>
                <a:spcPts val="750"/>
              </a:spcAft>
              <a:buClrTx/>
              <a:buNone/>
            </a:pP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$40 Walmart gift card</a:t>
            </a:r>
          </a:p>
          <a:p>
            <a:pPr marL="0" indent="0" algn="ctr" defTabSz="685595">
              <a:lnSpc>
                <a:spcPct val="130000"/>
              </a:lnSpc>
              <a:spcAft>
                <a:spcPts val="750"/>
              </a:spcAft>
              <a:buClrTx/>
              <a:buNone/>
            </a:pPr>
            <a:r>
              <a:rPr lang="en-US" sz="1200" b="1" dirty="0">
                <a:solidFill>
                  <a:prstClr val="black">
                    <a:lumMod val="75000"/>
                    <a:lumOff val="25000"/>
                  </a:prstClr>
                </a:solidFill>
                <a:latin typeface="Times New Roman" panose="02020603050405020304" pitchFamily="18" charset="0"/>
                <a:cs typeface="Times New Roman" panose="02020603050405020304" pitchFamily="18" charset="0"/>
              </a:rPr>
              <a:t>SCs compensated</a:t>
            </a:r>
            <a:endParaRPr lang="en-US" sz="1000" dirty="0">
              <a:solidFill>
                <a:prstClr val="black">
                  <a:lumMod val="75000"/>
                  <a:lumOff val="25000"/>
                </a:prstClr>
              </a:solidFill>
              <a:latin typeface="Times New Roman" panose="02020603050405020304" pitchFamily="18" charset="0"/>
              <a:cs typeface="Times New Roman" panose="02020603050405020304" pitchFamily="18" charset="0"/>
            </a:endParaRPr>
          </a:p>
        </p:txBody>
      </p:sp>
      <p:pic>
        <p:nvPicPr>
          <p:cNvPr id="10" name="Graphic 9" descr="Internet with solid fill">
            <a:extLst>
              <a:ext uri="{FF2B5EF4-FFF2-40B4-BE49-F238E27FC236}">
                <a16:creationId xmlns:a16="http://schemas.microsoft.com/office/drawing/2014/main" id="{891AF22C-3FD7-EDAD-0983-838A2029F4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2046" y="1542454"/>
            <a:ext cx="1107626" cy="1107626"/>
          </a:xfrm>
          <a:prstGeom prst="rect">
            <a:avLst/>
          </a:prstGeom>
        </p:spPr>
      </p:pic>
      <p:pic>
        <p:nvPicPr>
          <p:cNvPr id="12" name="Graphic 11" descr="Cycle with people outline">
            <a:extLst>
              <a:ext uri="{FF2B5EF4-FFF2-40B4-BE49-F238E27FC236}">
                <a16:creationId xmlns:a16="http://schemas.microsoft.com/office/drawing/2014/main" id="{AE795657-9504-F627-1863-BC763D4266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86247" y="1515842"/>
            <a:ext cx="1081176" cy="1081176"/>
          </a:xfrm>
          <a:prstGeom prst="rect">
            <a:avLst/>
          </a:prstGeom>
        </p:spPr>
      </p:pic>
    </p:spTree>
    <p:extLst>
      <p:ext uri="{BB962C8B-B14F-4D97-AF65-F5344CB8AC3E}">
        <p14:creationId xmlns:p14="http://schemas.microsoft.com/office/powerpoint/2010/main" val="2218120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outVertical)">
                                      <p:cBhvr>
                                        <p:cTn id="7" dur="500"/>
                                        <p:tgtEl>
                                          <p:spTgt spid="12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barn(outVertical)">
                                      <p:cBhvr>
                                        <p:cTn id="10" dur="500"/>
                                        <p:tgtEl>
                                          <p:spTgt spid="18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barn(outVertical)">
                                      <p:cBhvr>
                                        <p:cTn id="13" dur="500"/>
                                        <p:tgtEl>
                                          <p:spTgt spid="186"/>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5"/>
                                        </p:tgtEl>
                                        <p:attrNameLst>
                                          <p:attrName>style.visibility</p:attrName>
                                        </p:attrNameLst>
                                      </p:cBhvr>
                                      <p:to>
                                        <p:strVal val="visible"/>
                                      </p:to>
                                    </p:set>
                                    <p:animEffect transition="in" filter="barn(outVertical)">
                                      <p:cBhvr>
                                        <p:cTn id="16"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81" grpId="0"/>
      <p:bldP spid="186" grpId="0"/>
      <p:bldP spid="2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4"/>
          <p:cNvPicPr preferRelativeResize="0"/>
          <p:nvPr/>
        </p:nvPicPr>
        <p:blipFill>
          <a:blip r:embed="rId3">
            <a:alphaModFix/>
          </a:blip>
          <a:stretch>
            <a:fillRect/>
          </a:stretch>
        </p:blipFill>
        <p:spPr>
          <a:xfrm>
            <a:off x="0" y="0"/>
            <a:ext cx="9144000" cy="5143505"/>
          </a:xfrm>
          <a:prstGeom prst="rect">
            <a:avLst/>
          </a:prstGeom>
          <a:noFill/>
          <a:ln>
            <a:noFill/>
          </a:ln>
        </p:spPr>
      </p:pic>
      <p:sp>
        <p:nvSpPr>
          <p:cNvPr id="114" name="Google Shape;114;p24"/>
          <p:cNvSpPr txBox="1"/>
          <p:nvPr/>
        </p:nvSpPr>
        <p:spPr>
          <a:xfrm>
            <a:off x="394900" y="611225"/>
            <a:ext cx="7475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latin typeface="Times New Roman"/>
                <a:ea typeface="Times New Roman"/>
                <a:cs typeface="Times New Roman"/>
                <a:sym typeface="Times New Roman"/>
              </a:rPr>
              <a:t>Phase 2 - Qualitative Semi-structured Interviews</a:t>
            </a:r>
            <a:r>
              <a:rPr lang="en" b="1"/>
              <a:t> </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p:nvPr/>
        </p:nvSpPr>
        <p:spPr>
          <a:xfrm>
            <a:off x="1106850" y="1786575"/>
            <a:ext cx="6930300" cy="116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Times New Roman"/>
                <a:ea typeface="Times New Roman"/>
                <a:cs typeface="Times New Roman"/>
                <a:sym typeface="Times New Roman"/>
              </a:rPr>
              <a:t>Phase 1 Results</a:t>
            </a:r>
            <a:endParaRPr>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8B23-E595-098A-B544-138343AACD46}"/>
              </a:ext>
            </a:extLst>
          </p:cNvPr>
          <p:cNvSpPr>
            <a:spLocks noGrp="1"/>
          </p:cNvSpPr>
          <p:nvPr>
            <p:ph type="title"/>
          </p:nvPr>
        </p:nvSpPr>
        <p:spPr>
          <a:xfrm>
            <a:off x="323025" y="-444118"/>
            <a:ext cx="8245162" cy="1071563"/>
          </a:xfrm>
        </p:spPr>
        <p:txBody>
          <a:bodyPr vert="horz" lIns="68580" tIns="34290" rIns="68580" bIns="34290" rtlCol="0" anchor="b">
            <a:normAutofit/>
          </a:bodyPr>
          <a:lstStyle/>
          <a:p>
            <a:r>
              <a:rPr lang="en-US" sz="2800" dirty="0">
                <a:latin typeface="Times New Roman" panose="02020603050405020304" pitchFamily="18" charset="0"/>
                <a:cs typeface="Times New Roman" panose="02020603050405020304" pitchFamily="18" charset="0"/>
              </a:rPr>
              <a:t>Sociodemographic characteristics</a:t>
            </a:r>
          </a:p>
        </p:txBody>
      </p:sp>
      <p:graphicFrame>
        <p:nvGraphicFramePr>
          <p:cNvPr id="4" name="Content Placeholder 2">
            <a:extLst>
              <a:ext uri="{FF2B5EF4-FFF2-40B4-BE49-F238E27FC236}">
                <a16:creationId xmlns:a16="http://schemas.microsoft.com/office/drawing/2014/main" id="{17D2C072-6A18-D8AF-86CA-B55670D46AC0}"/>
              </a:ext>
            </a:extLst>
          </p:cNvPr>
          <p:cNvGraphicFramePr>
            <a:graphicFrameLocks/>
          </p:cNvGraphicFramePr>
          <p:nvPr>
            <p:extLst>
              <p:ext uri="{D42A27DB-BD31-4B8C-83A1-F6EECF244321}">
                <p14:modId xmlns:p14="http://schemas.microsoft.com/office/powerpoint/2010/main" val="1275757686"/>
              </p:ext>
            </p:extLst>
          </p:nvPr>
        </p:nvGraphicFramePr>
        <p:xfrm>
          <a:off x="1254593" y="627445"/>
          <a:ext cx="6634813" cy="4488336"/>
        </p:xfrm>
        <a:graphic>
          <a:graphicData uri="http://schemas.openxmlformats.org/drawingml/2006/table">
            <a:tbl>
              <a:tblPr firstRow="1" bandRow="1">
                <a:tableStyleId>{5C22544A-7EE6-4342-B048-85BDC9FD1C3A}</a:tableStyleId>
              </a:tblPr>
              <a:tblGrid>
                <a:gridCol w="4963792">
                  <a:extLst>
                    <a:ext uri="{9D8B030D-6E8A-4147-A177-3AD203B41FA5}">
                      <a16:colId xmlns:a16="http://schemas.microsoft.com/office/drawing/2014/main" val="1646580998"/>
                    </a:ext>
                  </a:extLst>
                </a:gridCol>
                <a:gridCol w="827364">
                  <a:extLst>
                    <a:ext uri="{9D8B030D-6E8A-4147-A177-3AD203B41FA5}">
                      <a16:colId xmlns:a16="http://schemas.microsoft.com/office/drawing/2014/main" val="1349024400"/>
                    </a:ext>
                  </a:extLst>
                </a:gridCol>
                <a:gridCol w="843657">
                  <a:extLst>
                    <a:ext uri="{9D8B030D-6E8A-4147-A177-3AD203B41FA5}">
                      <a16:colId xmlns:a16="http://schemas.microsoft.com/office/drawing/2014/main" val="2391603515"/>
                    </a:ext>
                  </a:extLst>
                </a:gridCol>
              </a:tblGrid>
              <a:tr h="280521">
                <a:tc gridSpan="3">
                  <a:txBody>
                    <a:bodyPr/>
                    <a:lstStyle/>
                    <a:p>
                      <a:pPr marL="0" marR="0" algn="ctr">
                        <a:spcBef>
                          <a:spcPts val="0"/>
                        </a:spcBef>
                        <a:spcAft>
                          <a:spcPts val="0"/>
                        </a:spcAft>
                      </a:pPr>
                      <a:r>
                        <a:rPr lang="en-US" sz="1800" dirty="0">
                          <a:effectLst/>
                        </a:rPr>
                        <a:t>Sociodemographic Characteristics</a:t>
                      </a:r>
                    </a:p>
                  </a:txBody>
                  <a:tcPr marL="13379" marR="13379" marT="0" marB="0"/>
                </a:tc>
                <a:tc hMerge="1">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661" marR="16661" marT="0" marB="0"/>
                </a:tc>
                <a:tc hMerge="1">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661" marR="16661" marT="0" marB="0"/>
                </a:tc>
                <a:extLst>
                  <a:ext uri="{0D108BD9-81ED-4DB2-BD59-A6C34878D82A}">
                    <a16:rowId xmlns:a16="http://schemas.microsoft.com/office/drawing/2014/main" val="3163535854"/>
                  </a:ext>
                </a:extLst>
              </a:tr>
              <a:tr h="280521">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b="1" i="1">
                          <a:effectLst/>
                        </a:rPr>
                        <a:t>M</a:t>
                      </a:r>
                      <a:endParaRPr lang="en-US" sz="1800" b="1"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b="1">
                          <a:effectLst/>
                        </a:rPr>
                        <a:t>SD</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4289616733"/>
                  </a:ext>
                </a:extLst>
              </a:tr>
              <a:tr h="280521">
                <a:tc>
                  <a:txBody>
                    <a:bodyPr/>
                    <a:lstStyle/>
                    <a:p>
                      <a:pPr marL="0" marR="0">
                        <a:spcBef>
                          <a:spcPts val="0"/>
                        </a:spcBef>
                        <a:spcAft>
                          <a:spcPts val="0"/>
                        </a:spcAft>
                      </a:pPr>
                      <a:r>
                        <a:rPr lang="en-US" sz="1800" b="1">
                          <a:effectLst/>
                        </a:rPr>
                        <a:t>Age</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38.31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11.9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1936087863"/>
                  </a:ext>
                </a:extLst>
              </a:tr>
              <a:tr h="280521">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b="1">
                          <a:effectLst/>
                        </a:rPr>
                        <a:t>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b="1">
                          <a:effectLst/>
                        </a:rPr>
                        <a:t>%</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3867975433"/>
                  </a:ext>
                </a:extLst>
              </a:tr>
              <a:tr h="280521">
                <a:tc>
                  <a:txBody>
                    <a:bodyPr/>
                    <a:lstStyle/>
                    <a:p>
                      <a:pPr marL="0" marR="0">
                        <a:spcBef>
                          <a:spcPts val="0"/>
                        </a:spcBef>
                        <a:spcAft>
                          <a:spcPts val="0"/>
                        </a:spcAft>
                      </a:pPr>
                      <a:r>
                        <a:rPr lang="en-US" sz="1800" b="1">
                          <a:effectLst/>
                        </a:rPr>
                        <a:t>Gender</a:t>
                      </a:r>
                      <a:r>
                        <a:rPr lang="en-US" sz="1800" b="1" baseline="30000">
                          <a:effectLst/>
                        </a:rPr>
                        <a:t>a</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1520608957"/>
                  </a:ext>
                </a:extLst>
              </a:tr>
              <a:tr h="280521">
                <a:tc>
                  <a:txBody>
                    <a:bodyPr/>
                    <a:lstStyle/>
                    <a:p>
                      <a:pPr marL="107315" marR="0">
                        <a:spcBef>
                          <a:spcPts val="0"/>
                        </a:spcBef>
                        <a:spcAft>
                          <a:spcPts val="0"/>
                        </a:spcAft>
                      </a:pPr>
                      <a:r>
                        <a:rPr lang="en-US" sz="1800">
                          <a:effectLst/>
                        </a:rPr>
                        <a:t>Female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98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74.8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3654413743"/>
                  </a:ext>
                </a:extLst>
              </a:tr>
              <a:tr h="280521">
                <a:tc>
                  <a:txBody>
                    <a:bodyPr/>
                    <a:lstStyle/>
                    <a:p>
                      <a:pPr marL="107315" marR="0">
                        <a:spcBef>
                          <a:spcPts val="0"/>
                        </a:spcBef>
                        <a:spcAft>
                          <a:spcPts val="0"/>
                        </a:spcAft>
                      </a:pPr>
                      <a:r>
                        <a:rPr lang="en-US" sz="1800">
                          <a:effectLst/>
                        </a:rPr>
                        <a:t>Male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33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25.2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259093145"/>
                  </a:ext>
                </a:extLst>
              </a:tr>
              <a:tr h="280521">
                <a:tc>
                  <a:txBody>
                    <a:bodyPr/>
                    <a:lstStyle/>
                    <a:p>
                      <a:pPr marL="0" marR="0">
                        <a:spcBef>
                          <a:spcPts val="0"/>
                        </a:spcBef>
                        <a:spcAft>
                          <a:spcPts val="0"/>
                        </a:spcAft>
                      </a:pPr>
                      <a:r>
                        <a:rPr lang="en-US" sz="1800" b="1">
                          <a:effectLst/>
                        </a:rPr>
                        <a:t>Education Level</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962133868"/>
                  </a:ext>
                </a:extLst>
              </a:tr>
              <a:tr h="280521">
                <a:tc>
                  <a:txBody>
                    <a:bodyPr/>
                    <a:lstStyle/>
                    <a:p>
                      <a:pPr marL="107315" marR="0">
                        <a:spcBef>
                          <a:spcPts val="0"/>
                        </a:spcBef>
                        <a:spcAft>
                          <a:spcPts val="0"/>
                        </a:spcAft>
                      </a:pPr>
                      <a:r>
                        <a:rPr lang="en-US" sz="1800">
                          <a:effectLst/>
                        </a:rPr>
                        <a:t>Elementary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3.8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1093618039"/>
                  </a:ext>
                </a:extLst>
              </a:tr>
              <a:tr h="280521">
                <a:tc>
                  <a:txBody>
                    <a:bodyPr/>
                    <a:lstStyle/>
                    <a:p>
                      <a:pPr marL="107315" marR="0">
                        <a:spcBef>
                          <a:spcPts val="0"/>
                        </a:spcBef>
                        <a:spcAft>
                          <a:spcPts val="0"/>
                        </a:spcAft>
                      </a:pPr>
                      <a:r>
                        <a:rPr lang="en-US" sz="1800">
                          <a:effectLst/>
                        </a:rPr>
                        <a:t>Middle school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13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9.9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2161607767"/>
                  </a:ext>
                </a:extLst>
              </a:tr>
              <a:tr h="280521">
                <a:tc>
                  <a:txBody>
                    <a:bodyPr/>
                    <a:lstStyle/>
                    <a:p>
                      <a:pPr marL="107315" marR="0">
                        <a:spcBef>
                          <a:spcPts val="0"/>
                        </a:spcBef>
                        <a:spcAft>
                          <a:spcPts val="0"/>
                        </a:spcAft>
                      </a:pPr>
                      <a:r>
                        <a:rPr lang="en-US" sz="1800">
                          <a:effectLst/>
                        </a:rPr>
                        <a:t>High school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46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35.1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1266385161"/>
                  </a:ext>
                </a:extLst>
              </a:tr>
              <a:tr h="280521">
                <a:tc>
                  <a:txBody>
                    <a:bodyPr/>
                    <a:lstStyle/>
                    <a:p>
                      <a:pPr marL="107315" marR="0">
                        <a:spcBef>
                          <a:spcPts val="0"/>
                        </a:spcBef>
                        <a:spcAft>
                          <a:spcPts val="0"/>
                        </a:spcAft>
                      </a:pPr>
                      <a:r>
                        <a:rPr lang="en-US" sz="1800" dirty="0">
                          <a:effectLst/>
                        </a:rPr>
                        <a:t>College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45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34.4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2869777853"/>
                  </a:ext>
                </a:extLst>
              </a:tr>
              <a:tr h="280521">
                <a:tc>
                  <a:txBody>
                    <a:bodyPr/>
                    <a:lstStyle/>
                    <a:p>
                      <a:pPr marL="107315" marR="0">
                        <a:spcBef>
                          <a:spcPts val="0"/>
                        </a:spcBef>
                        <a:spcAft>
                          <a:spcPts val="0"/>
                        </a:spcAft>
                      </a:pPr>
                      <a:r>
                        <a:rPr lang="en-US" sz="1800">
                          <a:effectLst/>
                        </a:rPr>
                        <a:t>Graduate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16.8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2112979486"/>
                  </a:ext>
                </a:extLst>
              </a:tr>
              <a:tr h="280521">
                <a:tc>
                  <a:txBody>
                    <a:bodyPr/>
                    <a:lstStyle/>
                    <a:p>
                      <a:pPr marL="0" marR="0">
                        <a:spcBef>
                          <a:spcPts val="0"/>
                        </a:spcBef>
                        <a:spcAft>
                          <a:spcPts val="0"/>
                        </a:spcAft>
                      </a:pPr>
                      <a:r>
                        <a:rPr lang="en-US" sz="1800" b="1" dirty="0">
                          <a:effectLst/>
                        </a:rPr>
                        <a:t>Previous Experience with Genetic Services</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4226201687"/>
                  </a:ext>
                </a:extLst>
              </a:tr>
              <a:tr h="280521">
                <a:tc>
                  <a:txBody>
                    <a:bodyPr/>
                    <a:lstStyle/>
                    <a:p>
                      <a:pPr marL="107315" marR="0">
                        <a:spcBef>
                          <a:spcPts val="0"/>
                        </a:spcBef>
                        <a:spcAft>
                          <a:spcPts val="0"/>
                        </a:spcAft>
                      </a:pPr>
                      <a:r>
                        <a:rPr lang="en-US" sz="1800" dirty="0">
                          <a:effectLst/>
                        </a:rPr>
                        <a:t>Yes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33</a:t>
                      </a:r>
                    </a:p>
                  </a:txBody>
                  <a:tcPr marL="13379" marR="13379" marT="0" marB="0"/>
                </a:tc>
                <a:tc>
                  <a:txBody>
                    <a:bodyPr/>
                    <a:lstStyle/>
                    <a:p>
                      <a:pPr marL="0" marR="0" algn="ctr">
                        <a:spcBef>
                          <a:spcPts val="0"/>
                        </a:spcBef>
                        <a:spcAft>
                          <a:spcPts val="0"/>
                        </a:spcAft>
                      </a:pPr>
                      <a:r>
                        <a:rPr lang="en-US" sz="1800" dirty="0">
                          <a:effectLst/>
                        </a:rPr>
                        <a:t>25.2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1058386099"/>
                  </a:ext>
                </a:extLst>
              </a:tr>
              <a:tr h="280521">
                <a:tc>
                  <a:txBody>
                    <a:bodyPr/>
                    <a:lstStyle/>
                    <a:p>
                      <a:pPr marL="107315" marR="0">
                        <a:spcBef>
                          <a:spcPts val="0"/>
                        </a:spcBef>
                        <a:spcAft>
                          <a:spcPts val="0"/>
                        </a:spcAft>
                      </a:pPr>
                      <a:r>
                        <a:rPr lang="en-US" sz="1800" dirty="0">
                          <a:effectLst/>
                        </a:rPr>
                        <a:t>No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98</a:t>
                      </a:r>
                    </a:p>
                  </a:txBody>
                  <a:tcPr marL="13379" marR="13379" marT="0" marB="0"/>
                </a:tc>
                <a:tc>
                  <a:txBody>
                    <a:bodyPr/>
                    <a:lstStyle/>
                    <a:p>
                      <a:pPr marL="0" marR="0" algn="ctr">
                        <a:spcBef>
                          <a:spcPts val="0"/>
                        </a:spcBef>
                        <a:spcAft>
                          <a:spcPts val="0"/>
                        </a:spcAft>
                      </a:pPr>
                      <a:r>
                        <a:rPr lang="en-US" sz="1800" dirty="0">
                          <a:effectLst/>
                        </a:rPr>
                        <a:t>74.8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79" marR="13379" marT="0" marB="0"/>
                </a:tc>
                <a:extLst>
                  <a:ext uri="{0D108BD9-81ED-4DB2-BD59-A6C34878D82A}">
                    <a16:rowId xmlns:a16="http://schemas.microsoft.com/office/drawing/2014/main" val="1363687738"/>
                  </a:ext>
                </a:extLst>
              </a:tr>
            </a:tbl>
          </a:graphicData>
        </a:graphic>
      </p:graphicFrame>
    </p:spTree>
    <p:extLst>
      <p:ext uri="{BB962C8B-B14F-4D97-AF65-F5344CB8AC3E}">
        <p14:creationId xmlns:p14="http://schemas.microsoft.com/office/powerpoint/2010/main" val="3127551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6DB7F-4475-49B2-C647-C8F48D50F7EE}"/>
              </a:ext>
            </a:extLst>
          </p:cNvPr>
          <p:cNvSpPr>
            <a:spLocks noGrp="1"/>
          </p:cNvSpPr>
          <p:nvPr>
            <p:ph type="title"/>
          </p:nvPr>
        </p:nvSpPr>
        <p:spPr/>
        <p:txBody>
          <a:bodyPr vert="horz" lIns="68580" tIns="34290" rIns="68580" bIns="34290" rtlCol="0" anchor="ctr">
            <a:normAutofit/>
          </a:bodyPr>
          <a:lstStyle/>
          <a:p>
            <a:r>
              <a:rPr lang="en-US" sz="3000" dirty="0">
                <a:latin typeface="Times New Roman" panose="02020603050405020304" pitchFamily="18" charset="0"/>
                <a:cs typeface="Times New Roman" panose="02020603050405020304" pitchFamily="18" charset="0"/>
              </a:rPr>
              <a:t>Genetic services awareness</a:t>
            </a:r>
          </a:p>
        </p:txBody>
      </p:sp>
      <p:graphicFrame>
        <p:nvGraphicFramePr>
          <p:cNvPr id="24" name="Content Placeholder 23">
            <a:extLst>
              <a:ext uri="{FF2B5EF4-FFF2-40B4-BE49-F238E27FC236}">
                <a16:creationId xmlns:a16="http://schemas.microsoft.com/office/drawing/2014/main" id="{F67E1010-99A5-1456-CEA6-7244D0AC9AF0}"/>
              </a:ext>
            </a:extLst>
          </p:cNvPr>
          <p:cNvGraphicFramePr>
            <a:graphicFrameLocks noGrp="1"/>
          </p:cNvGraphicFramePr>
          <p:nvPr>
            <p:ph idx="1"/>
            <p:extLst>
              <p:ext uri="{D42A27DB-BD31-4B8C-83A1-F6EECF244321}">
                <p14:modId xmlns:p14="http://schemas.microsoft.com/office/powerpoint/2010/main" val="4164988654"/>
              </p:ext>
            </p:extLst>
          </p:nvPr>
        </p:nvGraphicFramePr>
        <p:xfrm>
          <a:off x="2482317" y="1268016"/>
          <a:ext cx="4179366" cy="3120629"/>
        </p:xfrm>
        <a:graphic>
          <a:graphicData uri="http://schemas.openxmlformats.org/drawingml/2006/table">
            <a:tbl>
              <a:tblPr firstRow="1" bandRow="1">
                <a:tableStyleId>{93296810-A885-4BE3-A3E7-6D5BEEA58F35}</a:tableStyleId>
              </a:tblPr>
              <a:tblGrid>
                <a:gridCol w="1941529">
                  <a:extLst>
                    <a:ext uri="{9D8B030D-6E8A-4147-A177-3AD203B41FA5}">
                      <a16:colId xmlns:a16="http://schemas.microsoft.com/office/drawing/2014/main" val="745859440"/>
                    </a:ext>
                  </a:extLst>
                </a:gridCol>
                <a:gridCol w="976792">
                  <a:extLst>
                    <a:ext uri="{9D8B030D-6E8A-4147-A177-3AD203B41FA5}">
                      <a16:colId xmlns:a16="http://schemas.microsoft.com/office/drawing/2014/main" val="169984895"/>
                    </a:ext>
                  </a:extLst>
                </a:gridCol>
                <a:gridCol w="1261045">
                  <a:extLst>
                    <a:ext uri="{9D8B030D-6E8A-4147-A177-3AD203B41FA5}">
                      <a16:colId xmlns:a16="http://schemas.microsoft.com/office/drawing/2014/main" val="281386102"/>
                    </a:ext>
                  </a:extLst>
                </a:gridCol>
              </a:tblGrid>
              <a:tr h="398259">
                <a:tc>
                  <a:txBody>
                    <a:bodyPr/>
                    <a:lstStyle/>
                    <a:p>
                      <a:r>
                        <a:rPr lang="en-US" sz="1800" b="0" dirty="0"/>
                        <a:t>Total score (0-5)</a:t>
                      </a:r>
                    </a:p>
                  </a:txBody>
                  <a:tcPr marL="68580" marR="68580" marT="34290" marB="34290"/>
                </a:tc>
                <a:tc>
                  <a:txBody>
                    <a:bodyPr/>
                    <a:lstStyle/>
                    <a:p>
                      <a:pPr marL="38100" marR="38100" algn="ctr">
                        <a:lnSpc>
                          <a:spcPts val="1600"/>
                        </a:lnSpc>
                        <a:spcBef>
                          <a:spcPts val="0"/>
                        </a:spcBef>
                        <a:spcAft>
                          <a:spcPts val="0"/>
                        </a:spcAft>
                      </a:pPr>
                      <a:r>
                        <a:rPr lang="en-US" sz="1800" b="0" cap="none" spc="0">
                          <a:solidFill>
                            <a:schemeClr val="bg1"/>
                          </a:solidFill>
                          <a:effectLst/>
                        </a:rPr>
                        <a:t>n</a:t>
                      </a:r>
                      <a:endParaRPr lang="en-US" sz="18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nchor="ctr"/>
                </a:tc>
                <a:tc>
                  <a:txBody>
                    <a:bodyPr/>
                    <a:lstStyle/>
                    <a:p>
                      <a:pPr marL="38100" marR="38100" algn="ctr">
                        <a:lnSpc>
                          <a:spcPts val="1600"/>
                        </a:lnSpc>
                        <a:spcBef>
                          <a:spcPts val="0"/>
                        </a:spcBef>
                        <a:spcAft>
                          <a:spcPts val="0"/>
                        </a:spcAft>
                      </a:pPr>
                      <a:r>
                        <a:rPr lang="en-US" sz="1800" b="0" cap="none" spc="0" dirty="0">
                          <a:solidFill>
                            <a:schemeClr val="bg1"/>
                          </a:solidFill>
                          <a:effectLst/>
                        </a:rPr>
                        <a:t>Percent %</a:t>
                      </a:r>
                      <a:endParaRPr lang="en-US" sz="18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nchor="ctr"/>
                </a:tc>
                <a:extLst>
                  <a:ext uri="{0D108BD9-81ED-4DB2-BD59-A6C34878D82A}">
                    <a16:rowId xmlns:a16="http://schemas.microsoft.com/office/drawing/2014/main" val="3821066998"/>
                  </a:ext>
                </a:extLst>
              </a:tr>
              <a:tr h="388910">
                <a:tc>
                  <a:txBody>
                    <a:bodyPr/>
                    <a:lstStyle/>
                    <a:p>
                      <a:pPr marL="38100" marR="38100">
                        <a:lnSpc>
                          <a:spcPts val="1600"/>
                        </a:lnSpc>
                        <a:spcBef>
                          <a:spcPts val="0"/>
                        </a:spcBef>
                        <a:spcAft>
                          <a:spcPts val="0"/>
                        </a:spcAft>
                      </a:pPr>
                      <a:r>
                        <a:rPr lang="en-US" sz="1800" cap="none" spc="0" dirty="0">
                          <a:solidFill>
                            <a:schemeClr val="tx1"/>
                          </a:solidFill>
                          <a:effectLst/>
                        </a:rPr>
                        <a:t>0</a:t>
                      </a:r>
                      <a:endParaRPr lang="en-US"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50</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38.2</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extLst>
                  <a:ext uri="{0D108BD9-81ED-4DB2-BD59-A6C34878D82A}">
                    <a16:rowId xmlns:a16="http://schemas.microsoft.com/office/drawing/2014/main" val="1099608305"/>
                  </a:ext>
                </a:extLst>
              </a:tr>
              <a:tr h="388910">
                <a:tc>
                  <a:txBody>
                    <a:bodyPr/>
                    <a:lstStyle/>
                    <a:p>
                      <a:pPr marL="38100" marR="38100">
                        <a:lnSpc>
                          <a:spcPts val="1600"/>
                        </a:lnSpc>
                        <a:spcBef>
                          <a:spcPts val="0"/>
                        </a:spcBef>
                        <a:spcAft>
                          <a:spcPts val="0"/>
                        </a:spcAft>
                      </a:pPr>
                      <a:r>
                        <a:rPr lang="en-US" sz="1800" cap="none" spc="0">
                          <a:solidFill>
                            <a:schemeClr val="tx1"/>
                          </a:solidFill>
                          <a:effectLst/>
                        </a:rPr>
                        <a:t>1</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30</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22.9</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extLst>
                  <a:ext uri="{0D108BD9-81ED-4DB2-BD59-A6C34878D82A}">
                    <a16:rowId xmlns:a16="http://schemas.microsoft.com/office/drawing/2014/main" val="1080557374"/>
                  </a:ext>
                </a:extLst>
              </a:tr>
              <a:tr h="388910">
                <a:tc>
                  <a:txBody>
                    <a:bodyPr/>
                    <a:lstStyle/>
                    <a:p>
                      <a:pPr marL="38100" marR="38100">
                        <a:lnSpc>
                          <a:spcPts val="1600"/>
                        </a:lnSpc>
                        <a:spcBef>
                          <a:spcPts val="0"/>
                        </a:spcBef>
                        <a:spcAft>
                          <a:spcPts val="0"/>
                        </a:spcAft>
                      </a:pPr>
                      <a:r>
                        <a:rPr lang="en-US" sz="1800" cap="none" spc="0">
                          <a:solidFill>
                            <a:schemeClr val="tx1"/>
                          </a:solidFill>
                          <a:effectLst/>
                        </a:rPr>
                        <a:t>2</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13</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9.9</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extLst>
                  <a:ext uri="{0D108BD9-81ED-4DB2-BD59-A6C34878D82A}">
                    <a16:rowId xmlns:a16="http://schemas.microsoft.com/office/drawing/2014/main" val="1284542235"/>
                  </a:ext>
                </a:extLst>
              </a:tr>
              <a:tr h="388910">
                <a:tc>
                  <a:txBody>
                    <a:bodyPr/>
                    <a:lstStyle/>
                    <a:p>
                      <a:pPr marL="38100" marR="38100">
                        <a:lnSpc>
                          <a:spcPts val="1600"/>
                        </a:lnSpc>
                        <a:spcBef>
                          <a:spcPts val="0"/>
                        </a:spcBef>
                        <a:spcAft>
                          <a:spcPts val="0"/>
                        </a:spcAft>
                      </a:pPr>
                      <a:r>
                        <a:rPr lang="en-US" sz="1800" cap="none" spc="0">
                          <a:solidFill>
                            <a:schemeClr val="tx1"/>
                          </a:solidFill>
                          <a:effectLst/>
                        </a:rPr>
                        <a:t>3</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15</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11.5</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extLst>
                  <a:ext uri="{0D108BD9-81ED-4DB2-BD59-A6C34878D82A}">
                    <a16:rowId xmlns:a16="http://schemas.microsoft.com/office/drawing/2014/main" val="1748971858"/>
                  </a:ext>
                </a:extLst>
              </a:tr>
              <a:tr h="388910">
                <a:tc>
                  <a:txBody>
                    <a:bodyPr/>
                    <a:lstStyle/>
                    <a:p>
                      <a:pPr marL="38100" marR="38100">
                        <a:lnSpc>
                          <a:spcPts val="1600"/>
                        </a:lnSpc>
                        <a:spcBef>
                          <a:spcPts val="0"/>
                        </a:spcBef>
                        <a:spcAft>
                          <a:spcPts val="0"/>
                        </a:spcAft>
                      </a:pPr>
                      <a:r>
                        <a:rPr lang="en-US" sz="1800" cap="none" spc="0">
                          <a:solidFill>
                            <a:schemeClr val="tx1"/>
                          </a:solidFill>
                          <a:effectLst/>
                        </a:rPr>
                        <a:t>4</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10</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7.6</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extLst>
                  <a:ext uri="{0D108BD9-81ED-4DB2-BD59-A6C34878D82A}">
                    <a16:rowId xmlns:a16="http://schemas.microsoft.com/office/drawing/2014/main" val="653555863"/>
                  </a:ext>
                </a:extLst>
              </a:tr>
              <a:tr h="388910">
                <a:tc>
                  <a:txBody>
                    <a:bodyPr/>
                    <a:lstStyle/>
                    <a:p>
                      <a:pPr marL="38100" marR="38100">
                        <a:lnSpc>
                          <a:spcPts val="1600"/>
                        </a:lnSpc>
                        <a:spcBef>
                          <a:spcPts val="0"/>
                        </a:spcBef>
                        <a:spcAft>
                          <a:spcPts val="0"/>
                        </a:spcAft>
                      </a:pPr>
                      <a:r>
                        <a:rPr lang="en-US" sz="1800" cap="none" spc="0">
                          <a:solidFill>
                            <a:schemeClr val="tx1"/>
                          </a:solidFill>
                          <a:effectLst/>
                        </a:rPr>
                        <a:t>5</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13</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9.9</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extLst>
                  <a:ext uri="{0D108BD9-81ED-4DB2-BD59-A6C34878D82A}">
                    <a16:rowId xmlns:a16="http://schemas.microsoft.com/office/drawing/2014/main" val="4241335851"/>
                  </a:ext>
                </a:extLst>
              </a:tr>
              <a:tr h="388910">
                <a:tc>
                  <a:txBody>
                    <a:bodyPr/>
                    <a:lstStyle/>
                    <a:p>
                      <a:pPr marL="38100" marR="38100">
                        <a:lnSpc>
                          <a:spcPts val="1600"/>
                        </a:lnSpc>
                        <a:spcBef>
                          <a:spcPts val="0"/>
                        </a:spcBef>
                        <a:spcAft>
                          <a:spcPts val="0"/>
                        </a:spcAft>
                      </a:pPr>
                      <a:r>
                        <a:rPr lang="en-US" sz="1800" cap="none" spc="0" dirty="0">
                          <a:solidFill>
                            <a:schemeClr val="tx1"/>
                          </a:solidFill>
                          <a:effectLst/>
                        </a:rPr>
                        <a:t>Total</a:t>
                      </a:r>
                      <a:endParaRPr lang="en-US"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a:solidFill>
                            <a:schemeClr val="tx1"/>
                          </a:solidFill>
                          <a:effectLst/>
                        </a:rPr>
                        <a:t>131</a:t>
                      </a:r>
                      <a:endParaRPr lang="en-US"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tc>
                  <a:txBody>
                    <a:bodyPr/>
                    <a:lstStyle/>
                    <a:p>
                      <a:pPr marL="38100" marR="38100" algn="ctr">
                        <a:lnSpc>
                          <a:spcPts val="1600"/>
                        </a:lnSpc>
                        <a:spcBef>
                          <a:spcPts val="0"/>
                        </a:spcBef>
                        <a:spcAft>
                          <a:spcPts val="0"/>
                        </a:spcAft>
                      </a:pPr>
                      <a:r>
                        <a:rPr lang="en-US" sz="1800" cap="none" spc="0" dirty="0">
                          <a:solidFill>
                            <a:schemeClr val="tx1"/>
                          </a:solidFill>
                          <a:effectLst/>
                        </a:rPr>
                        <a:t>100.0</a:t>
                      </a:r>
                      <a:endParaRPr lang="en-US"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381" marR="0" marT="84140" marB="84140"/>
                </a:tc>
                <a:extLst>
                  <a:ext uri="{0D108BD9-81ED-4DB2-BD59-A6C34878D82A}">
                    <a16:rowId xmlns:a16="http://schemas.microsoft.com/office/drawing/2014/main" val="2212804591"/>
                  </a:ext>
                </a:extLst>
              </a:tr>
            </a:tbl>
          </a:graphicData>
        </a:graphic>
      </p:graphicFrame>
    </p:spTree>
    <p:extLst>
      <p:ext uri="{BB962C8B-B14F-4D97-AF65-F5344CB8AC3E}">
        <p14:creationId xmlns:p14="http://schemas.microsoft.com/office/powerpoint/2010/main" val="56038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ADF6-0469-E622-2573-B4A72912C44B}"/>
              </a:ext>
            </a:extLst>
          </p:cNvPr>
          <p:cNvSpPr>
            <a:spLocks noGrp="1"/>
          </p:cNvSpPr>
          <p:nvPr>
            <p:ph type="title"/>
          </p:nvPr>
        </p:nvSpPr>
        <p:spPr>
          <a:xfrm>
            <a:off x="401409" y="443300"/>
            <a:ext cx="7838694" cy="994172"/>
          </a:xfrm>
        </p:spPr>
        <p:txBody>
          <a:bodyPr vert="horz" lIns="68580" tIns="34290" rIns="68580" bIns="34290" rtlCol="0" anchor="ctr">
            <a:normAutofit/>
          </a:bodyPr>
          <a:lstStyle/>
          <a:p>
            <a:r>
              <a:rPr lang="en-US" sz="3000" b="1" dirty="0"/>
              <a:t>Genetic knowledge scores</a:t>
            </a:r>
          </a:p>
        </p:txBody>
      </p:sp>
      <p:graphicFrame>
        <p:nvGraphicFramePr>
          <p:cNvPr id="4" name="Content Placeholder 3">
            <a:extLst>
              <a:ext uri="{FF2B5EF4-FFF2-40B4-BE49-F238E27FC236}">
                <a16:creationId xmlns:a16="http://schemas.microsoft.com/office/drawing/2014/main" id="{C556D056-34A8-8DAD-8948-00BDB778A899}"/>
              </a:ext>
            </a:extLst>
          </p:cNvPr>
          <p:cNvGraphicFramePr>
            <a:graphicFrameLocks noGrp="1"/>
          </p:cNvGraphicFramePr>
          <p:nvPr>
            <p:ph idx="1"/>
          </p:nvPr>
        </p:nvGraphicFramePr>
        <p:xfrm>
          <a:off x="401410" y="1544011"/>
          <a:ext cx="8341182" cy="3383808"/>
        </p:xfrm>
        <a:graphic>
          <a:graphicData uri="http://schemas.openxmlformats.org/drawingml/2006/table">
            <a:tbl>
              <a:tblPr firstRow="1" firstCol="1" bandRow="1"/>
              <a:tblGrid>
                <a:gridCol w="2068106">
                  <a:extLst>
                    <a:ext uri="{9D8B030D-6E8A-4147-A177-3AD203B41FA5}">
                      <a16:colId xmlns:a16="http://schemas.microsoft.com/office/drawing/2014/main" val="1775107568"/>
                    </a:ext>
                  </a:extLst>
                </a:gridCol>
                <a:gridCol w="990965">
                  <a:extLst>
                    <a:ext uri="{9D8B030D-6E8A-4147-A177-3AD203B41FA5}">
                      <a16:colId xmlns:a16="http://schemas.microsoft.com/office/drawing/2014/main" val="2916514541"/>
                    </a:ext>
                  </a:extLst>
                </a:gridCol>
                <a:gridCol w="2009440">
                  <a:extLst>
                    <a:ext uri="{9D8B030D-6E8A-4147-A177-3AD203B41FA5}">
                      <a16:colId xmlns:a16="http://schemas.microsoft.com/office/drawing/2014/main" val="347953703"/>
                    </a:ext>
                  </a:extLst>
                </a:gridCol>
                <a:gridCol w="2085766">
                  <a:extLst>
                    <a:ext uri="{9D8B030D-6E8A-4147-A177-3AD203B41FA5}">
                      <a16:colId xmlns:a16="http://schemas.microsoft.com/office/drawing/2014/main" val="1459088978"/>
                    </a:ext>
                  </a:extLst>
                </a:gridCol>
                <a:gridCol w="677488">
                  <a:extLst>
                    <a:ext uri="{9D8B030D-6E8A-4147-A177-3AD203B41FA5}">
                      <a16:colId xmlns:a16="http://schemas.microsoft.com/office/drawing/2014/main" val="1497594582"/>
                    </a:ext>
                  </a:extLst>
                </a:gridCol>
                <a:gridCol w="509417">
                  <a:extLst>
                    <a:ext uri="{9D8B030D-6E8A-4147-A177-3AD203B41FA5}">
                      <a16:colId xmlns:a16="http://schemas.microsoft.com/office/drawing/2014/main" val="1908252311"/>
                    </a:ext>
                  </a:extLst>
                </a:gridCol>
              </a:tblGrid>
              <a:tr h="274364">
                <a:tc>
                  <a:txBody>
                    <a:bodyPr/>
                    <a:lstStyle/>
                    <a:p>
                      <a:pPr marL="0" marR="0" algn="ctr" fontAlgn="t">
                        <a:spcBef>
                          <a:spcPts val="0"/>
                        </a:spcBef>
                        <a:spcAft>
                          <a:spcPts val="0"/>
                        </a:spcAft>
                      </a:pPr>
                      <a:r>
                        <a:rPr lang="en-US" sz="14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Total score*</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 (131)</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Pre median</a:t>
                      </a:r>
                      <a:r>
                        <a:rPr lang="en-US" sz="14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(IQR)</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Post median</a:t>
                      </a:r>
                      <a:r>
                        <a:rPr lang="en-US" sz="14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(IQR)</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t">
                        <a:spcBef>
                          <a:spcPts val="0"/>
                        </a:spcBef>
                        <a:spcAft>
                          <a:spcPts val="0"/>
                        </a:spcAft>
                      </a:pPr>
                      <a:r>
                        <a:rPr lang="en-US" sz="14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p-value**</a:t>
                      </a:r>
                      <a:endParaRPr lang="en-US" sz="2100" b="0" i="0" u="none" strike="noStrike">
                        <a:effectLst/>
                        <a:latin typeface="Arial" panose="020B0604020202020204" pitchFamily="34" charset="0"/>
                      </a:endParaRPr>
                    </a:p>
                  </a:txBody>
                  <a:tcPr marL="68623" marR="68623" marT="34312" marB="3431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35131088"/>
                  </a:ext>
                </a:extLst>
              </a:tr>
              <a:tr h="274364">
                <a:tc gridSpan="5">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All participants</a:t>
                      </a:r>
                      <a:endParaRPr lang="en-US" sz="2100" b="0" i="0" u="none" strike="noStrike">
                        <a:effectLst/>
                        <a:latin typeface="Arial" panose="020B0604020202020204" pitchFamily="34" charset="0"/>
                      </a:endParaRPr>
                    </a:p>
                  </a:txBody>
                  <a:tcPr marL="68623" marR="68623" marT="34312" marB="3431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fontAlgn="ctr">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148" marR="7148" marT="71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079424"/>
                  </a:ext>
                </a:extLst>
              </a:tr>
              <a:tr h="274364">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Overall</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131</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19 (15,21)</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22 (20,23)</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fontAlgn="t">
                        <a:spcBef>
                          <a:spcPts val="0"/>
                        </a:spcBef>
                        <a:spcAft>
                          <a:spcPts val="0"/>
                        </a:spcAft>
                      </a:pPr>
                      <a:r>
                        <a:rPr lang="en-US" sz="1400" b="0" i="0" u="none" strike="noStrike" dirty="0">
                          <a:effectLst/>
                          <a:latin typeface="Times New Roman" panose="02020603050405020304" pitchFamily="18" charset="0"/>
                          <a:cs typeface="Times New Roman" panose="02020603050405020304" pitchFamily="18" charset="0"/>
                        </a:rPr>
                        <a:t>&lt;.001</a:t>
                      </a:r>
                      <a:endParaRPr lang="en-US" sz="2100" b="0" i="0" u="none" strike="noStrike" dirty="0">
                        <a:effectLst/>
                        <a:latin typeface="Arial" panose="020B0604020202020204" pitchFamily="34" charset="0"/>
                      </a:endParaRPr>
                    </a:p>
                  </a:txBody>
                  <a:tcPr marL="68623" marR="68623" marT="34312" marB="3431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38009624"/>
                  </a:ext>
                </a:extLst>
              </a:tr>
              <a:tr h="274364">
                <a:tc gridSpan="5">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Education</a:t>
                      </a:r>
                      <a:endParaRPr lang="en-US" sz="2100" b="0" i="0" u="none" strike="noStrike">
                        <a:effectLst/>
                        <a:latin typeface="Arial" panose="020B0604020202020204" pitchFamily="34" charset="0"/>
                      </a:endParaRPr>
                    </a:p>
                  </a:txBody>
                  <a:tcPr marL="68623" marR="68623" marT="34312" marB="3431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fontAlgn="ctr">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148" marR="7148" marT="71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696595"/>
                  </a:ext>
                </a:extLst>
              </a:tr>
              <a:tr h="274364">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Middle school or below</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15 (6.5,19.5)</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21 (20,22.25)</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100" b="0" i="0" u="none" strike="noStrike">
                        <a:effectLst/>
                        <a:latin typeface="Arial" panose="020B0604020202020204" pitchFamily="34" charset="0"/>
                      </a:endParaRPr>
                    </a:p>
                  </a:txBody>
                  <a:tcPr marL="68623" marR="68623" marT="34312" marB="34312">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590377279"/>
                  </a:ext>
                </a:extLst>
              </a:tr>
              <a:tr h="274364">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High school and above</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113</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19 (16,21)</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22 (20.5,24)</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fontAlgn="t">
                        <a:spcBef>
                          <a:spcPts val="0"/>
                        </a:spcBef>
                        <a:spcAft>
                          <a:spcPts val="0"/>
                        </a:spcAft>
                      </a:pPr>
                      <a:r>
                        <a:rPr lang="en-US" sz="1400" b="0" i="0" u="none" strike="noStrike" dirty="0">
                          <a:effectLst/>
                          <a:latin typeface="Times New Roman" panose="02020603050405020304" pitchFamily="18" charset="0"/>
                          <a:cs typeface="Times New Roman" panose="02020603050405020304" pitchFamily="18" charset="0"/>
                        </a:rPr>
                        <a:t>&lt;.001</a:t>
                      </a:r>
                      <a:endParaRPr lang="en-US" sz="2100" b="0" i="0" u="none" strike="noStrike" dirty="0">
                        <a:effectLst/>
                        <a:latin typeface="Arial" panose="020B0604020202020204" pitchFamily="34" charset="0"/>
                      </a:endParaRPr>
                    </a:p>
                  </a:txBody>
                  <a:tcPr marL="68623" marR="68623" marT="34312" marB="34312">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0746274"/>
                  </a:ext>
                </a:extLst>
              </a:tr>
              <a:tr h="274364">
                <a:tc gridSpan="5">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Experience</a:t>
                      </a:r>
                      <a:endParaRPr lang="en-US" sz="2100" b="0" i="0" u="none" strike="noStrike">
                        <a:effectLst/>
                        <a:latin typeface="Arial" panose="020B0604020202020204" pitchFamily="34" charset="0"/>
                      </a:endParaRPr>
                    </a:p>
                  </a:txBody>
                  <a:tcPr marL="68623" marR="68623" marT="34312" marB="3431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fontAlgn="ctr">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148" marR="7148" marT="71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611801"/>
                  </a:ext>
                </a:extLst>
              </a:tr>
              <a:tr h="274364">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No previous experience</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19 (15.75,21)</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22 (20,23)</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100" b="0" i="0" u="none" strike="noStrike">
                        <a:effectLst/>
                        <a:latin typeface="Arial" panose="020B0604020202020204" pitchFamily="34" charset="0"/>
                      </a:endParaRPr>
                    </a:p>
                  </a:txBody>
                  <a:tcPr marL="68623" marR="68623" marT="34312" marB="34312">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3605202348"/>
                  </a:ext>
                </a:extLst>
              </a:tr>
              <a:tr h="274364">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Any previous experience</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18 (15,20.5)</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23 (21,24)</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100" b="0" i="0" u="none" strike="noStrike">
                        <a:effectLst/>
                        <a:latin typeface="Arial" panose="020B0604020202020204" pitchFamily="34" charset="0"/>
                      </a:endParaRPr>
                    </a:p>
                  </a:txBody>
                  <a:tcPr marL="68623" marR="68623" marT="34312" marB="34312">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54056984"/>
                  </a:ext>
                </a:extLst>
              </a:tr>
              <a:tr h="274364">
                <a:tc gridSpan="5">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Genetic Services Health Literacy</a:t>
                      </a:r>
                      <a:endParaRPr lang="en-US" sz="2100" b="0" i="0" u="none" strike="noStrike">
                        <a:effectLst/>
                        <a:latin typeface="Arial" panose="020B0604020202020204" pitchFamily="34" charset="0"/>
                      </a:endParaRPr>
                    </a:p>
                  </a:txBody>
                  <a:tcPr marL="68623" marR="68623" marT="34312" marB="34312">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fontAlgn="ctr">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100" b="0" i="0" u="none" strike="noStrike">
                        <a:effectLst/>
                        <a:latin typeface="Arial" panose="020B0604020202020204" pitchFamily="34" charset="0"/>
                      </a:endParaRPr>
                    </a:p>
                  </a:txBody>
                  <a:tcPr marL="7148" marR="7148" marT="71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903552"/>
                  </a:ext>
                </a:extLst>
              </a:tr>
              <a:tr h="274364">
                <a:tc>
                  <a:txBody>
                    <a:bodyPr/>
                    <a:lstStyle/>
                    <a:p>
                      <a:pPr marL="0" marR="0" algn="ctr" fontAlgn="t">
                        <a:spcBef>
                          <a:spcPts val="0"/>
                        </a:spcBef>
                        <a:spcAft>
                          <a:spcPts val="0"/>
                        </a:spcAft>
                      </a:pPr>
                      <a:r>
                        <a:rPr lang="en-US" sz="1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Low health literacy</a:t>
                      </a:r>
                      <a:endParaRPr lang="en-US" sz="2100" b="0" i="0" u="none" strike="noStrike" dirty="0">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93</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19 (15,21)</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22 (20,23)</a:t>
                      </a:r>
                      <a:endParaRPr lang="en-US" sz="2100" b="0" i="0" u="none" strike="noStrike">
                        <a:effectLst/>
                        <a:latin typeface="Arial" panose="020B0604020202020204" pitchFamily="34" charset="0"/>
                      </a:endParaRPr>
                    </a:p>
                  </a:txBody>
                  <a:tcPr marL="51467" marR="51467" marT="7148"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100" b="0" i="0" u="none" strike="noStrike">
                        <a:effectLst/>
                        <a:latin typeface="Arial" panose="020B0604020202020204" pitchFamily="34" charset="0"/>
                      </a:endParaRPr>
                    </a:p>
                  </a:txBody>
                  <a:tcPr marL="68623" marR="68623" marT="34312" marB="34312">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293023119"/>
                  </a:ext>
                </a:extLst>
              </a:tr>
              <a:tr h="274364">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High health literacy</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18.5 (15.75,21.25)</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14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23 (21,24)</a:t>
                      </a:r>
                      <a:endParaRPr lang="en-US" sz="2100" b="0" i="0" u="none" strike="noStrike">
                        <a:effectLst/>
                        <a:latin typeface="Arial" panose="020B0604020202020204" pitchFamily="34" charset="0"/>
                      </a:endParaRPr>
                    </a:p>
                  </a:txBody>
                  <a:tcPr marL="51467" marR="51467" marT="7148"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fontAlgn="t">
                        <a:spcBef>
                          <a:spcPts val="0"/>
                        </a:spcBef>
                        <a:spcAft>
                          <a:spcPts val="0"/>
                        </a:spcAft>
                      </a:pPr>
                      <a:r>
                        <a:rPr lang="en-US" sz="1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&lt;.001</a:t>
                      </a:r>
                      <a:endParaRPr lang="en-US" sz="2100" b="0" i="0" u="none" strike="noStrike" dirty="0">
                        <a:effectLst/>
                        <a:latin typeface="Arial" panose="020B0604020202020204" pitchFamily="34" charset="0"/>
                      </a:endParaRPr>
                    </a:p>
                  </a:txBody>
                  <a:tcPr marL="68623" marR="68623" marT="34312" marB="34312">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0133138"/>
                  </a:ext>
                </a:extLst>
              </a:tr>
            </a:tbl>
          </a:graphicData>
        </a:graphic>
      </p:graphicFrame>
    </p:spTree>
    <p:extLst>
      <p:ext uri="{BB962C8B-B14F-4D97-AF65-F5344CB8AC3E}">
        <p14:creationId xmlns:p14="http://schemas.microsoft.com/office/powerpoint/2010/main" val="26020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8D431-2D06-52AF-9941-3577FAC478D7}"/>
              </a:ext>
            </a:extLst>
          </p:cNvPr>
          <p:cNvSpPr>
            <a:spLocks noGrp="1"/>
          </p:cNvSpPr>
          <p:nvPr>
            <p:ph type="title"/>
          </p:nvPr>
        </p:nvSpPr>
        <p:spPr>
          <a:xfrm>
            <a:off x="449022" y="59122"/>
            <a:ext cx="8245162" cy="1071563"/>
          </a:xfrm>
        </p:spPr>
        <p:txBody>
          <a:bodyPr vert="horz" lIns="68580" tIns="34290" rIns="68580" bIns="34290" rtlCol="0" anchor="b">
            <a:normAutofit/>
          </a:bodyPr>
          <a:lstStyle/>
          <a:p>
            <a:r>
              <a:rPr lang="en-US" sz="2700" dirty="0">
                <a:latin typeface="Times New Roman" panose="02020603050405020304" pitchFamily="18" charset="0"/>
                <a:cs typeface="Times New Roman" panose="02020603050405020304" pitchFamily="18" charset="0"/>
              </a:rPr>
              <a:t>Attitudes toward health communication</a:t>
            </a:r>
          </a:p>
        </p:txBody>
      </p:sp>
      <p:graphicFrame>
        <p:nvGraphicFramePr>
          <p:cNvPr id="7" name="Content Placeholder 3">
            <a:extLst>
              <a:ext uri="{FF2B5EF4-FFF2-40B4-BE49-F238E27FC236}">
                <a16:creationId xmlns:a16="http://schemas.microsoft.com/office/drawing/2014/main" id="{C82381DF-D54C-BDCA-CEC6-D729E7D16CB9}"/>
              </a:ext>
            </a:extLst>
          </p:cNvPr>
          <p:cNvGraphicFramePr>
            <a:graphicFrameLocks/>
          </p:cNvGraphicFramePr>
          <p:nvPr>
            <p:extLst>
              <p:ext uri="{D42A27DB-BD31-4B8C-83A1-F6EECF244321}">
                <p14:modId xmlns:p14="http://schemas.microsoft.com/office/powerpoint/2010/main" val="3387335350"/>
              </p:ext>
            </p:extLst>
          </p:nvPr>
        </p:nvGraphicFramePr>
        <p:xfrm>
          <a:off x="449022" y="1154015"/>
          <a:ext cx="8333028" cy="3920724"/>
        </p:xfrm>
        <a:graphic>
          <a:graphicData uri="http://schemas.openxmlformats.org/drawingml/2006/table">
            <a:tbl>
              <a:tblPr firstRow="1" firstCol="1" bandRow="1">
                <a:noFill/>
                <a:tableStyleId>{5C22544A-7EE6-4342-B048-85BDC9FD1C3A}</a:tableStyleId>
              </a:tblPr>
              <a:tblGrid>
                <a:gridCol w="2093690">
                  <a:extLst>
                    <a:ext uri="{9D8B030D-6E8A-4147-A177-3AD203B41FA5}">
                      <a16:colId xmlns:a16="http://schemas.microsoft.com/office/drawing/2014/main" val="1658690584"/>
                    </a:ext>
                  </a:extLst>
                </a:gridCol>
                <a:gridCol w="1188767">
                  <a:extLst>
                    <a:ext uri="{9D8B030D-6E8A-4147-A177-3AD203B41FA5}">
                      <a16:colId xmlns:a16="http://schemas.microsoft.com/office/drawing/2014/main" val="681649274"/>
                    </a:ext>
                  </a:extLst>
                </a:gridCol>
                <a:gridCol w="1188767">
                  <a:extLst>
                    <a:ext uri="{9D8B030D-6E8A-4147-A177-3AD203B41FA5}">
                      <a16:colId xmlns:a16="http://schemas.microsoft.com/office/drawing/2014/main" val="2178924842"/>
                    </a:ext>
                  </a:extLst>
                </a:gridCol>
                <a:gridCol w="1188767">
                  <a:extLst>
                    <a:ext uri="{9D8B030D-6E8A-4147-A177-3AD203B41FA5}">
                      <a16:colId xmlns:a16="http://schemas.microsoft.com/office/drawing/2014/main" val="1269820917"/>
                    </a:ext>
                  </a:extLst>
                </a:gridCol>
                <a:gridCol w="1484270">
                  <a:extLst>
                    <a:ext uri="{9D8B030D-6E8A-4147-A177-3AD203B41FA5}">
                      <a16:colId xmlns:a16="http://schemas.microsoft.com/office/drawing/2014/main" val="1754057290"/>
                    </a:ext>
                  </a:extLst>
                </a:gridCol>
                <a:gridCol w="1188767">
                  <a:extLst>
                    <a:ext uri="{9D8B030D-6E8A-4147-A177-3AD203B41FA5}">
                      <a16:colId xmlns:a16="http://schemas.microsoft.com/office/drawing/2014/main" val="1221021975"/>
                    </a:ext>
                  </a:extLst>
                </a:gridCol>
              </a:tblGrid>
              <a:tr h="838508">
                <a:tc>
                  <a:txBody>
                    <a:bodyPr/>
                    <a:lstStyle/>
                    <a:p>
                      <a:pPr marL="0" marR="0" algn="r">
                        <a:lnSpc>
                          <a:spcPct val="200000"/>
                        </a:lnSpc>
                        <a:spcBef>
                          <a:spcPts val="0"/>
                        </a:spcBef>
                        <a:spcAft>
                          <a:spcPts val="0"/>
                        </a:spcAft>
                      </a:pPr>
                      <a:r>
                        <a:rPr lang="en-US" sz="1400" b="1" dirty="0">
                          <a:solidFill>
                            <a:schemeClr val="tx1">
                              <a:lumMod val="75000"/>
                              <a:lumOff val="25000"/>
                            </a:schemeClr>
                          </a:solidFill>
                          <a:effectLst/>
                        </a:rPr>
                        <a:t> </a:t>
                      </a:r>
                      <a:endParaRPr lang="en-US" sz="1400" b="1"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111405" marT="37135" marB="37135">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marR="0">
                        <a:lnSpc>
                          <a:spcPct val="200000"/>
                        </a:lnSpc>
                        <a:spcBef>
                          <a:spcPts val="0"/>
                        </a:spcBef>
                        <a:spcAft>
                          <a:spcPts val="0"/>
                        </a:spcAft>
                      </a:pPr>
                      <a:r>
                        <a:rPr lang="en-US" sz="1400" b="1">
                          <a:solidFill>
                            <a:schemeClr val="tx1">
                              <a:lumMod val="75000"/>
                              <a:lumOff val="25000"/>
                            </a:schemeClr>
                          </a:solidFill>
                          <a:effectLst/>
                        </a:rPr>
                        <a:t>Before videos</a:t>
                      </a:r>
                      <a:endParaRPr lang="en-US" sz="14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marR="0">
                        <a:lnSpc>
                          <a:spcPct val="200000"/>
                        </a:lnSpc>
                        <a:spcBef>
                          <a:spcPts val="0"/>
                        </a:spcBef>
                        <a:spcAft>
                          <a:spcPts val="0"/>
                        </a:spcAft>
                      </a:pPr>
                      <a:r>
                        <a:rPr lang="en-US" sz="1400" b="1">
                          <a:solidFill>
                            <a:schemeClr val="tx1">
                              <a:lumMod val="75000"/>
                              <a:lumOff val="25000"/>
                            </a:schemeClr>
                          </a:solidFill>
                          <a:effectLst/>
                        </a:rPr>
                        <a:t> </a:t>
                      </a:r>
                      <a:endParaRPr lang="en-US" sz="14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12700" cmpd="sng">
                      <a:noFill/>
                      <a:prstDash val="solid"/>
                    </a:lnL>
                    <a:lnR w="12700" cmpd="sng">
                      <a:noFill/>
                      <a:prstDash val="solid"/>
                    </a:lnR>
                    <a:lnT w="12700" cmpd="sng">
                      <a:noFill/>
                      <a:prstDash val="solid"/>
                    </a:lnT>
                    <a:lnB w="9525" cap="flat" cmpd="sng" algn="ctr">
                      <a:solidFill>
                        <a:srgbClr val="D8DCDC"/>
                      </a:solidFill>
                      <a:prstDash val="solid"/>
                    </a:lnB>
                    <a:noFill/>
                  </a:tcPr>
                </a:tc>
                <a:tc gridSpan="3">
                  <a:txBody>
                    <a:bodyPr/>
                    <a:lstStyle/>
                    <a:p>
                      <a:pPr marL="0" marR="0">
                        <a:lnSpc>
                          <a:spcPct val="200000"/>
                        </a:lnSpc>
                        <a:spcBef>
                          <a:spcPts val="0"/>
                        </a:spcBef>
                        <a:spcAft>
                          <a:spcPts val="0"/>
                        </a:spcAft>
                      </a:pPr>
                      <a:r>
                        <a:rPr lang="en-US" sz="1400" b="1">
                          <a:solidFill>
                            <a:schemeClr val="tx1">
                              <a:lumMod val="75000"/>
                              <a:lumOff val="25000"/>
                            </a:schemeClr>
                          </a:solidFill>
                          <a:effectLst/>
                        </a:rPr>
                        <a:t>After videos: only measured those who answered ‘No’ in the before videos</a:t>
                      </a:r>
                      <a:endParaRPr lang="en-US" sz="14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7652066"/>
                  </a:ext>
                </a:extLst>
              </a:tr>
              <a:tr h="838508">
                <a:tc>
                  <a:txBody>
                    <a:bodyPr/>
                    <a:lstStyle/>
                    <a:p>
                      <a:pPr marL="0" marR="0" algn="r">
                        <a:lnSpc>
                          <a:spcPct val="200000"/>
                        </a:lnSpc>
                        <a:spcBef>
                          <a:spcPts val="0"/>
                        </a:spcBef>
                        <a:spcAft>
                          <a:spcPts val="0"/>
                        </a:spcAft>
                      </a:pPr>
                      <a:r>
                        <a:rPr lang="en-US" sz="1400" b="1" dirty="0">
                          <a:solidFill>
                            <a:schemeClr val="tx1">
                              <a:lumMod val="75000"/>
                              <a:lumOff val="25000"/>
                            </a:schemeClr>
                          </a:solidFill>
                          <a:effectLst/>
                        </a:rPr>
                        <a:t>Group</a:t>
                      </a:r>
                      <a:endParaRPr lang="en-US" sz="1400" b="1"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111405" marT="37135" marB="37135">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marL="0" marR="0">
                        <a:lnSpc>
                          <a:spcPct val="200000"/>
                        </a:lnSpc>
                        <a:spcBef>
                          <a:spcPts val="0"/>
                        </a:spcBef>
                        <a:spcAft>
                          <a:spcPts val="0"/>
                        </a:spcAft>
                      </a:pPr>
                      <a:r>
                        <a:rPr lang="en-US" sz="1400" dirty="0">
                          <a:solidFill>
                            <a:schemeClr val="tx1">
                              <a:lumMod val="75000"/>
                              <a:lumOff val="25000"/>
                            </a:schemeClr>
                          </a:solidFill>
                          <a:effectLst/>
                        </a:rPr>
                        <a:t>Yes</a:t>
                      </a:r>
                    </a:p>
                    <a:p>
                      <a:pPr marL="0" marR="0">
                        <a:lnSpc>
                          <a:spcPct val="200000"/>
                        </a:lnSpc>
                        <a:spcBef>
                          <a:spcPts val="0"/>
                        </a:spcBef>
                        <a:spcAft>
                          <a:spcPts val="0"/>
                        </a:spcAft>
                      </a:pPr>
                      <a:r>
                        <a:rPr lang="en-US" sz="1400" dirty="0">
                          <a:solidFill>
                            <a:schemeClr val="tx1">
                              <a:lumMod val="75000"/>
                              <a:lumOff val="25000"/>
                            </a:schemeClr>
                          </a:solidFill>
                          <a:effectLst/>
                        </a:rPr>
                        <a:t>n (%)</a:t>
                      </a:r>
                      <a:endParaRPr lang="en-US" sz="14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dirty="0">
                          <a:solidFill>
                            <a:schemeClr val="tx1">
                              <a:lumMod val="75000"/>
                              <a:lumOff val="25000"/>
                            </a:schemeClr>
                          </a:solidFill>
                          <a:effectLst/>
                          <a:highlight>
                            <a:srgbClr val="FFFF00"/>
                          </a:highlight>
                        </a:rPr>
                        <a:t>No</a:t>
                      </a:r>
                    </a:p>
                    <a:p>
                      <a:pPr marL="0" marR="0">
                        <a:lnSpc>
                          <a:spcPct val="200000"/>
                        </a:lnSpc>
                        <a:spcBef>
                          <a:spcPts val="0"/>
                        </a:spcBef>
                        <a:spcAft>
                          <a:spcPts val="0"/>
                        </a:spcAft>
                      </a:pPr>
                      <a:r>
                        <a:rPr lang="en-US" sz="1400" dirty="0">
                          <a:solidFill>
                            <a:schemeClr val="tx1">
                              <a:lumMod val="75000"/>
                              <a:lumOff val="25000"/>
                            </a:schemeClr>
                          </a:solidFill>
                          <a:effectLst/>
                          <a:highlight>
                            <a:srgbClr val="FFFF00"/>
                          </a:highlight>
                        </a:rPr>
                        <a:t>n (%)</a:t>
                      </a:r>
                      <a:endParaRPr lang="en-US" sz="1400" dirty="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More likely </a:t>
                      </a:r>
                    </a:p>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n (%)</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dirty="0">
                          <a:solidFill>
                            <a:schemeClr val="tx1">
                              <a:lumMod val="75000"/>
                              <a:lumOff val="25000"/>
                            </a:schemeClr>
                          </a:solidFill>
                          <a:effectLst/>
                          <a:highlight>
                            <a:srgbClr val="FFFF00"/>
                          </a:highlight>
                        </a:rPr>
                        <a:t>Equally as likely </a:t>
                      </a:r>
                    </a:p>
                    <a:p>
                      <a:pPr marL="0" marR="0">
                        <a:lnSpc>
                          <a:spcPct val="200000"/>
                        </a:lnSpc>
                        <a:spcBef>
                          <a:spcPts val="0"/>
                        </a:spcBef>
                        <a:spcAft>
                          <a:spcPts val="0"/>
                        </a:spcAft>
                      </a:pPr>
                      <a:r>
                        <a:rPr lang="en-US" sz="1400" dirty="0">
                          <a:solidFill>
                            <a:schemeClr val="tx1">
                              <a:lumMod val="75000"/>
                              <a:lumOff val="25000"/>
                            </a:schemeClr>
                          </a:solidFill>
                          <a:effectLst/>
                          <a:highlight>
                            <a:srgbClr val="FFFF00"/>
                          </a:highlight>
                        </a:rPr>
                        <a:t>n (%)</a:t>
                      </a:r>
                      <a:endParaRPr lang="en-US" sz="1400" dirty="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dirty="0">
                          <a:solidFill>
                            <a:schemeClr val="tx1">
                              <a:lumMod val="75000"/>
                              <a:lumOff val="25000"/>
                            </a:schemeClr>
                          </a:solidFill>
                          <a:effectLst/>
                          <a:highlight>
                            <a:srgbClr val="FFFF00"/>
                          </a:highlight>
                        </a:rPr>
                        <a:t>Less likely </a:t>
                      </a:r>
                    </a:p>
                    <a:p>
                      <a:pPr marL="0" marR="0">
                        <a:lnSpc>
                          <a:spcPct val="200000"/>
                        </a:lnSpc>
                        <a:spcBef>
                          <a:spcPts val="0"/>
                        </a:spcBef>
                        <a:spcAft>
                          <a:spcPts val="0"/>
                        </a:spcAft>
                      </a:pPr>
                      <a:r>
                        <a:rPr lang="en-US" sz="1400" dirty="0">
                          <a:solidFill>
                            <a:schemeClr val="tx1">
                              <a:lumMod val="75000"/>
                              <a:lumOff val="25000"/>
                            </a:schemeClr>
                          </a:solidFill>
                          <a:effectLst/>
                          <a:highlight>
                            <a:srgbClr val="FFFF00"/>
                          </a:highlight>
                        </a:rPr>
                        <a:t>n (%)</a:t>
                      </a:r>
                      <a:endParaRPr lang="en-US" sz="1400" dirty="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45398795"/>
                  </a:ext>
                </a:extLst>
              </a:tr>
              <a:tr h="427028">
                <a:tc>
                  <a:txBody>
                    <a:bodyPr/>
                    <a:lstStyle/>
                    <a:p>
                      <a:pPr marL="0" marR="0" algn="r">
                        <a:lnSpc>
                          <a:spcPct val="200000"/>
                        </a:lnSpc>
                        <a:spcBef>
                          <a:spcPts val="0"/>
                        </a:spcBef>
                        <a:spcAft>
                          <a:spcPts val="0"/>
                        </a:spcAft>
                      </a:pPr>
                      <a:r>
                        <a:rPr lang="en-US" sz="1400" b="1">
                          <a:solidFill>
                            <a:schemeClr val="tx1">
                              <a:lumMod val="75000"/>
                              <a:lumOff val="25000"/>
                            </a:schemeClr>
                          </a:solidFill>
                          <a:effectLst/>
                        </a:rPr>
                        <a:t>First-degree relatives</a:t>
                      </a:r>
                      <a:endParaRPr lang="en-US" sz="14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111405" marT="37135" marB="37135">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rPr>
                        <a:t>102 (77.9%)</a:t>
                      </a:r>
                      <a:endParaRPr lang="en-US" sz="14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29 (22.1%)</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20 (69%)</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9 (31%)</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0 (0%)</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068345215"/>
                  </a:ext>
                </a:extLst>
              </a:tr>
              <a:tr h="838508">
                <a:tc>
                  <a:txBody>
                    <a:bodyPr/>
                    <a:lstStyle/>
                    <a:p>
                      <a:pPr marL="0" marR="0" algn="r">
                        <a:lnSpc>
                          <a:spcPct val="200000"/>
                        </a:lnSpc>
                        <a:spcBef>
                          <a:spcPts val="0"/>
                        </a:spcBef>
                        <a:spcAft>
                          <a:spcPts val="0"/>
                        </a:spcAft>
                      </a:pPr>
                      <a:r>
                        <a:rPr lang="en-US" sz="1400" b="1">
                          <a:solidFill>
                            <a:schemeClr val="tx1">
                              <a:lumMod val="75000"/>
                              <a:lumOff val="25000"/>
                            </a:schemeClr>
                          </a:solidFill>
                          <a:effectLst/>
                        </a:rPr>
                        <a:t>Second/third-degree relatives</a:t>
                      </a:r>
                      <a:endParaRPr lang="en-US" sz="14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111405" marT="37135" marB="37135">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rPr>
                        <a:t>49 (37.4%)</a:t>
                      </a:r>
                      <a:endParaRPr lang="en-US" sz="14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82 (62.6%)</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46 (56.1%)</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32 (39%)</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4 (4.9%)</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334306937"/>
                  </a:ext>
                </a:extLst>
              </a:tr>
              <a:tr h="427028">
                <a:tc>
                  <a:txBody>
                    <a:bodyPr/>
                    <a:lstStyle/>
                    <a:p>
                      <a:pPr marL="0" marR="0" algn="r">
                        <a:lnSpc>
                          <a:spcPct val="200000"/>
                        </a:lnSpc>
                        <a:spcBef>
                          <a:spcPts val="0"/>
                        </a:spcBef>
                        <a:spcAft>
                          <a:spcPts val="0"/>
                        </a:spcAft>
                      </a:pPr>
                      <a:r>
                        <a:rPr lang="en-US" sz="1400" b="1">
                          <a:solidFill>
                            <a:schemeClr val="tx1">
                              <a:lumMod val="75000"/>
                              <a:lumOff val="25000"/>
                            </a:schemeClr>
                          </a:solidFill>
                          <a:effectLst/>
                        </a:rPr>
                        <a:t>Cultural community</a:t>
                      </a:r>
                      <a:endParaRPr lang="en-US" sz="14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111405" marT="37135" marB="37135">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rPr>
                        <a:t>35 (26.7%)</a:t>
                      </a:r>
                      <a:endParaRPr lang="en-US" sz="14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96 (73.3%)</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36 (37.5%)</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47 (49%)</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13 (13.5%)</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2284051797"/>
                  </a:ext>
                </a:extLst>
              </a:tr>
              <a:tr h="427028">
                <a:tc>
                  <a:txBody>
                    <a:bodyPr/>
                    <a:lstStyle/>
                    <a:p>
                      <a:pPr marL="0" marR="0" algn="r">
                        <a:lnSpc>
                          <a:spcPct val="200000"/>
                        </a:lnSpc>
                        <a:spcBef>
                          <a:spcPts val="0"/>
                        </a:spcBef>
                        <a:spcAft>
                          <a:spcPts val="0"/>
                        </a:spcAft>
                      </a:pPr>
                      <a:r>
                        <a:rPr lang="en-US" sz="1400" b="1" dirty="0">
                          <a:solidFill>
                            <a:schemeClr val="tx1">
                              <a:lumMod val="75000"/>
                              <a:lumOff val="25000"/>
                            </a:schemeClr>
                          </a:solidFill>
                          <a:effectLst/>
                        </a:rPr>
                        <a:t>Public health</a:t>
                      </a:r>
                      <a:endParaRPr lang="en-US" sz="1400" b="1"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111405" marT="37135" marB="37135">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rPr>
                        <a:t>49 (37.4%)</a:t>
                      </a:r>
                      <a:endParaRPr lang="en-US" sz="14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82 (62.6%</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35 (42.7%)</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a:solidFill>
                            <a:schemeClr val="tx1">
                              <a:lumMod val="75000"/>
                              <a:lumOff val="25000"/>
                            </a:schemeClr>
                          </a:solidFill>
                          <a:effectLst/>
                          <a:highlight>
                            <a:srgbClr val="FFFF00"/>
                          </a:highlight>
                        </a:rPr>
                        <a:t>35 (42.7%)</a:t>
                      </a:r>
                      <a:endParaRPr lang="en-US" sz="140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a:lnSpc>
                          <a:spcPct val="200000"/>
                        </a:lnSpc>
                        <a:spcBef>
                          <a:spcPts val="0"/>
                        </a:spcBef>
                        <a:spcAft>
                          <a:spcPts val="0"/>
                        </a:spcAft>
                      </a:pPr>
                      <a:r>
                        <a:rPr lang="en-US" sz="1400" dirty="0">
                          <a:solidFill>
                            <a:schemeClr val="tx1">
                              <a:lumMod val="75000"/>
                              <a:lumOff val="25000"/>
                            </a:schemeClr>
                          </a:solidFill>
                          <a:effectLst/>
                          <a:highlight>
                            <a:srgbClr val="FFFF00"/>
                          </a:highlight>
                        </a:rPr>
                        <a:t>12 (14.6%)</a:t>
                      </a:r>
                      <a:endParaRPr lang="en-US" sz="1400" dirty="0">
                        <a:solidFill>
                          <a:schemeClr val="tx1">
                            <a:lumMod val="75000"/>
                            <a:lumOff val="25000"/>
                          </a:schemeClr>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74270" marR="27851" marT="37135" marB="37135">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159958766"/>
                  </a:ext>
                </a:extLst>
              </a:tr>
            </a:tbl>
          </a:graphicData>
        </a:graphic>
      </p:graphicFrame>
    </p:spTree>
    <p:extLst>
      <p:ext uri="{BB962C8B-B14F-4D97-AF65-F5344CB8AC3E}">
        <p14:creationId xmlns:p14="http://schemas.microsoft.com/office/powerpoint/2010/main" val="10850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DD4B-D9DE-DB26-146F-C40A217382A9}"/>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Changes in behavior regarding family health communications measured after video</a:t>
            </a:r>
          </a:p>
        </p:txBody>
      </p:sp>
      <p:sp>
        <p:nvSpPr>
          <p:cNvPr id="3" name="Content Placeholder 2">
            <a:extLst>
              <a:ext uri="{FF2B5EF4-FFF2-40B4-BE49-F238E27FC236}">
                <a16:creationId xmlns:a16="http://schemas.microsoft.com/office/drawing/2014/main" id="{2059E978-CE4C-AE8A-E0D8-2D0E26D7E9E4}"/>
              </a:ext>
            </a:extLst>
          </p:cNvPr>
          <p:cNvSpPr>
            <a:spLocks noGrp="1"/>
          </p:cNvSpPr>
          <p:nvPr>
            <p:ph idx="1"/>
          </p:nvPr>
        </p:nvSpPr>
        <p:spPr/>
        <p:txBody>
          <a:bodyPr/>
          <a:lstStyle/>
          <a:p>
            <a:endParaRPr lang="en-US"/>
          </a:p>
        </p:txBody>
      </p:sp>
      <p:graphicFrame>
        <p:nvGraphicFramePr>
          <p:cNvPr id="5" name="Content Placeholder 3">
            <a:extLst>
              <a:ext uri="{FF2B5EF4-FFF2-40B4-BE49-F238E27FC236}">
                <a16:creationId xmlns:a16="http://schemas.microsoft.com/office/drawing/2014/main" id="{AF40843A-8167-5810-C3AF-CD6E0C67BC75}"/>
              </a:ext>
            </a:extLst>
          </p:cNvPr>
          <p:cNvGraphicFramePr>
            <a:graphicFrameLocks/>
          </p:cNvGraphicFramePr>
          <p:nvPr>
            <p:extLst>
              <p:ext uri="{D42A27DB-BD31-4B8C-83A1-F6EECF244321}">
                <p14:modId xmlns:p14="http://schemas.microsoft.com/office/powerpoint/2010/main" val="1337908398"/>
              </p:ext>
            </p:extLst>
          </p:nvPr>
        </p:nvGraphicFramePr>
        <p:xfrm>
          <a:off x="0" y="1369219"/>
          <a:ext cx="9144000" cy="4389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148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D2DE0-E0F4-81B7-B24A-5991A8778054}"/>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Changes in behavior regarding health communication for participants who identified as communication hesitant</a:t>
            </a:r>
          </a:p>
        </p:txBody>
      </p:sp>
      <p:graphicFrame>
        <p:nvGraphicFramePr>
          <p:cNvPr id="4" name="Content Placeholder 6">
            <a:extLst>
              <a:ext uri="{FF2B5EF4-FFF2-40B4-BE49-F238E27FC236}">
                <a16:creationId xmlns:a16="http://schemas.microsoft.com/office/drawing/2014/main" id="{233D3AFC-D3E2-2857-0604-9354A3724759}"/>
              </a:ext>
            </a:extLst>
          </p:cNvPr>
          <p:cNvGraphicFramePr>
            <a:graphicFrameLocks noGrp="1"/>
          </p:cNvGraphicFramePr>
          <p:nvPr>
            <p:ph idx="1"/>
            <p:extLst>
              <p:ext uri="{D42A27DB-BD31-4B8C-83A1-F6EECF244321}">
                <p14:modId xmlns:p14="http://schemas.microsoft.com/office/powerpoint/2010/main" val="1249346334"/>
              </p:ext>
            </p:extLst>
          </p:nvPr>
        </p:nvGraphicFramePr>
        <p:xfrm>
          <a:off x="628650" y="1370012"/>
          <a:ext cx="7886700" cy="3773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415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BD1F1B-AEAD-1DD5-4464-2C90CC68A3E2}"/>
              </a:ext>
            </a:extLst>
          </p:cNvPr>
          <p:cNvSpPr>
            <a:spLocks noGrp="1"/>
          </p:cNvSpPr>
          <p:nvPr>
            <p:ph type="body" sz="half" idx="2"/>
          </p:nvPr>
        </p:nvSpPr>
        <p:spPr>
          <a:xfrm>
            <a:off x="387820" y="874836"/>
            <a:ext cx="8368363" cy="173255"/>
          </a:xfrm>
        </p:spPr>
        <p:txBody>
          <a:bodyPr/>
          <a:lstStyle/>
          <a:p>
            <a:r>
              <a:rPr lang="en-US" sz="1400" dirty="0">
                <a:latin typeface="Times New Roman" panose="02020603050405020304" pitchFamily="18" charset="0"/>
                <a:cs typeface="Times New Roman" panose="02020603050405020304" pitchFamily="18" charset="0"/>
              </a:rPr>
              <a:t>(ACGC, 2019; Herman et al., 2020; Hurtado-de-Mendoza et al.. 2019)</a:t>
            </a:r>
          </a:p>
        </p:txBody>
      </p:sp>
      <p:sp>
        <p:nvSpPr>
          <p:cNvPr id="3" name="Title 2"/>
          <p:cNvSpPr>
            <a:spLocks noGrp="1"/>
          </p:cNvSpPr>
          <p:nvPr>
            <p:ph type="title"/>
          </p:nvPr>
        </p:nvSpPr>
        <p:spPr>
          <a:xfrm>
            <a:off x="387820" y="415114"/>
            <a:ext cx="8368363" cy="409459"/>
          </a:xfrm>
          <a:prstGeom prst="rect">
            <a:avLst/>
          </a:prstGeom>
        </p:spPr>
        <p:txBody>
          <a:bodyPr>
            <a:noAutofit/>
          </a:bodyPr>
          <a:lstStyle/>
          <a:p>
            <a:r>
              <a:rPr lang="en-US" sz="3000" dirty="0">
                <a:latin typeface="Times New Roman" panose="02020603050405020304" pitchFamily="18" charset="0"/>
                <a:cs typeface="Times New Roman" panose="02020603050405020304" pitchFamily="18" charset="0"/>
              </a:rPr>
              <a:t>Literature review</a:t>
            </a:r>
          </a:p>
        </p:txBody>
      </p:sp>
      <p:sp>
        <p:nvSpPr>
          <p:cNvPr id="12" name="TextBox 11">
            <a:extLst>
              <a:ext uri="{FF2B5EF4-FFF2-40B4-BE49-F238E27FC236}">
                <a16:creationId xmlns:a16="http://schemas.microsoft.com/office/drawing/2014/main" id="{D47C3D5F-AA7A-F51C-33DA-A872E6275F59}"/>
              </a:ext>
            </a:extLst>
          </p:cNvPr>
          <p:cNvSpPr txBox="1"/>
          <p:nvPr/>
        </p:nvSpPr>
        <p:spPr>
          <a:xfrm>
            <a:off x="228600" y="4781551"/>
            <a:ext cx="8568449" cy="369332"/>
          </a:xfrm>
          <a:prstGeom prst="rect">
            <a:avLst/>
          </a:prstGeom>
          <a:solidFill>
            <a:schemeClr val="bg1"/>
          </a:solidFill>
        </p:spPr>
        <p:txBody>
          <a:bodyPr wrap="square" rtlCol="0">
            <a:spAutoFit/>
          </a:bodyPr>
          <a:lstStyle/>
          <a:p>
            <a:pPr defTabSz="685800">
              <a:buClrTx/>
            </a:pPr>
            <a:endParaRPr lang="en-US" sz="1800" kern="1200" dirty="0">
              <a:solidFill>
                <a:prstClr val="black"/>
              </a:solidFill>
              <a:latin typeface="Times New Roman" panose="02020603050405020304" pitchFamily="18" charset="0"/>
              <a:ea typeface="+mn-ea"/>
              <a:cs typeface="Times New Roman" panose="02020603050405020304" pitchFamily="18" charset="0"/>
            </a:endParaRPr>
          </a:p>
        </p:txBody>
      </p:sp>
      <p:grpSp>
        <p:nvGrpSpPr>
          <p:cNvPr id="2" name="Group 1">
            <a:extLst>
              <a:ext uri="{FF2B5EF4-FFF2-40B4-BE49-F238E27FC236}">
                <a16:creationId xmlns:a16="http://schemas.microsoft.com/office/drawing/2014/main" id="{6AE705D2-0AEF-EF63-6EE0-82919CCB5218}"/>
              </a:ext>
            </a:extLst>
          </p:cNvPr>
          <p:cNvGrpSpPr/>
          <p:nvPr/>
        </p:nvGrpSpPr>
        <p:grpSpPr>
          <a:xfrm>
            <a:off x="387350" y="1213925"/>
            <a:ext cx="8369300" cy="3467101"/>
            <a:chOff x="516467" y="1442720"/>
            <a:chExt cx="11159066" cy="4622801"/>
          </a:xfrm>
        </p:grpSpPr>
        <p:sp>
          <p:nvSpPr>
            <p:cNvPr id="42" name="Rectangle 41">
              <a:extLst>
                <a:ext uri="{FF2B5EF4-FFF2-40B4-BE49-F238E27FC236}">
                  <a16:creationId xmlns:a16="http://schemas.microsoft.com/office/drawing/2014/main" id="{CAF0D348-3E30-4839-BF24-A36553458FA7}"/>
                </a:ext>
              </a:extLst>
            </p:cNvPr>
            <p:cNvSpPr/>
            <p:nvPr/>
          </p:nvSpPr>
          <p:spPr bwMode="auto">
            <a:xfrm>
              <a:off x="6197600" y="1442720"/>
              <a:ext cx="1820333" cy="2174240"/>
            </a:xfrm>
            <a:prstGeom prst="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defTabSz="685800">
                <a:buClrTx/>
              </a:pPr>
              <a:endParaRPr lang="en-US" sz="1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43" name="Rectangle 42">
              <a:extLst>
                <a:ext uri="{FF2B5EF4-FFF2-40B4-BE49-F238E27FC236}">
                  <a16:creationId xmlns:a16="http://schemas.microsoft.com/office/drawing/2014/main" id="{F32A6865-F518-4DE4-A2A7-AFCB7D8803F8}"/>
                </a:ext>
              </a:extLst>
            </p:cNvPr>
            <p:cNvSpPr/>
            <p:nvPr/>
          </p:nvSpPr>
          <p:spPr bwMode="auto">
            <a:xfrm>
              <a:off x="8017933" y="1442720"/>
              <a:ext cx="3657600" cy="2174240"/>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defTabSz="685800">
                <a:lnSpc>
                  <a:spcPct val="150000"/>
                </a:lnSpc>
                <a:buClrTx/>
              </a:pPr>
              <a:r>
                <a:rPr lang="en-US" sz="1600" kern="1200" dirty="0">
                  <a:solidFill>
                    <a:prstClr val="black"/>
                  </a:solidFill>
                  <a:latin typeface="Times New Roman" panose="02020603050405020304" pitchFamily="18" charset="0"/>
                  <a:ea typeface="+mn-ea"/>
                  <a:cs typeface="Times New Roman" panose="02020603050405020304" pitchFamily="18" charset="0"/>
                </a:rPr>
                <a:t>Underserved populations may not have the same awareness, accessibility, and/or knowledge.</a:t>
              </a:r>
            </a:p>
          </p:txBody>
        </p:sp>
        <p:sp>
          <p:nvSpPr>
            <p:cNvPr id="9" name="Rectangle 8">
              <a:extLst>
                <a:ext uri="{FF2B5EF4-FFF2-40B4-BE49-F238E27FC236}">
                  <a16:creationId xmlns:a16="http://schemas.microsoft.com/office/drawing/2014/main" id="{EF631C50-7001-40E7-BA43-502F530CCA13}"/>
                </a:ext>
              </a:extLst>
            </p:cNvPr>
            <p:cNvSpPr/>
            <p:nvPr/>
          </p:nvSpPr>
          <p:spPr bwMode="auto">
            <a:xfrm>
              <a:off x="516467" y="1442721"/>
              <a:ext cx="1820333" cy="2200844"/>
            </a:xfrm>
            <a:prstGeom prst="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defTabSz="685800">
                <a:buClrTx/>
              </a:pPr>
              <a:endParaRPr lang="en-US" sz="1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9" name="Rectangle 38">
              <a:extLst>
                <a:ext uri="{FF2B5EF4-FFF2-40B4-BE49-F238E27FC236}">
                  <a16:creationId xmlns:a16="http://schemas.microsoft.com/office/drawing/2014/main" id="{2E0A398D-5818-4D56-9A1C-DA747FC8B00A}"/>
                </a:ext>
              </a:extLst>
            </p:cNvPr>
            <p:cNvSpPr/>
            <p:nvPr/>
          </p:nvSpPr>
          <p:spPr bwMode="auto">
            <a:xfrm>
              <a:off x="2336800" y="1442721"/>
              <a:ext cx="3657600" cy="2200844"/>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defTabSz="685800">
                <a:lnSpc>
                  <a:spcPct val="150000"/>
                </a:lnSpc>
                <a:buClrTx/>
              </a:pPr>
              <a:r>
                <a:rPr lang="en-US" sz="1600" kern="1200" dirty="0">
                  <a:solidFill>
                    <a:prstClr val="black"/>
                  </a:solidFill>
                  <a:latin typeface="Times New Roman" panose="02020603050405020304" pitchFamily="18" charset="0"/>
                  <a:ea typeface="+mn-ea"/>
                  <a:cs typeface="Times New Roman" panose="02020603050405020304" pitchFamily="18" charset="0"/>
                </a:rPr>
                <a:t>Genetic services can improve health outcomes.</a:t>
              </a:r>
            </a:p>
          </p:txBody>
        </p:sp>
        <p:sp>
          <p:nvSpPr>
            <p:cNvPr id="48" name="Rectangle 47">
              <a:extLst>
                <a:ext uri="{FF2B5EF4-FFF2-40B4-BE49-F238E27FC236}">
                  <a16:creationId xmlns:a16="http://schemas.microsoft.com/office/drawing/2014/main" id="{6C55B0BB-8D2B-4257-81C8-ED7B593865C3}"/>
                </a:ext>
              </a:extLst>
            </p:cNvPr>
            <p:cNvSpPr/>
            <p:nvPr/>
          </p:nvSpPr>
          <p:spPr bwMode="auto">
            <a:xfrm>
              <a:off x="516467" y="3864677"/>
              <a:ext cx="1820333" cy="2200844"/>
            </a:xfrm>
            <a:prstGeom prst="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defTabSz="685800">
                <a:buClrTx/>
              </a:pPr>
              <a:endParaRPr lang="en-US" sz="1800" b="1" kern="1200" dirty="0">
                <a:solidFill>
                  <a:srgbClr val="E7E6E6"/>
                </a:solidFill>
                <a:latin typeface="Times New Roman" panose="02020603050405020304" pitchFamily="18" charset="0"/>
                <a:ea typeface="+mn-ea"/>
                <a:cs typeface="Times New Roman" panose="02020603050405020304" pitchFamily="18" charset="0"/>
              </a:endParaRPr>
            </a:p>
          </p:txBody>
        </p:sp>
        <p:sp>
          <p:nvSpPr>
            <p:cNvPr id="56" name="Rectangle 55">
              <a:extLst>
                <a:ext uri="{FF2B5EF4-FFF2-40B4-BE49-F238E27FC236}">
                  <a16:creationId xmlns:a16="http://schemas.microsoft.com/office/drawing/2014/main" id="{CE473E67-1ED1-4A84-B1A7-7BB12A2D3A53}"/>
                </a:ext>
              </a:extLst>
            </p:cNvPr>
            <p:cNvSpPr/>
            <p:nvPr/>
          </p:nvSpPr>
          <p:spPr bwMode="auto">
            <a:xfrm>
              <a:off x="2336800" y="3864677"/>
              <a:ext cx="3657600" cy="2200844"/>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defTabSz="685800">
                <a:lnSpc>
                  <a:spcPct val="150000"/>
                </a:lnSpc>
                <a:buClrTx/>
              </a:pPr>
              <a:r>
                <a:rPr lang="en-US" sz="1600" kern="1200" dirty="0">
                  <a:solidFill>
                    <a:prstClr val="black"/>
                  </a:solidFill>
                  <a:latin typeface="Times New Roman" panose="02020603050405020304" pitchFamily="18" charset="0"/>
                  <a:ea typeface="+mn-ea"/>
                  <a:cs typeface="Times New Roman" panose="02020603050405020304" pitchFamily="18" charset="0"/>
                </a:rPr>
                <a:t>A role of GCs is to educate to guide informed decision-making </a:t>
              </a:r>
              <a:r>
                <a:rPr lang="en-US" sz="1600" b="1" kern="1200" dirty="0">
                  <a:solidFill>
                    <a:prstClr val="black"/>
                  </a:solidFill>
                  <a:latin typeface="Times New Roman" panose="02020603050405020304" pitchFamily="18" charset="0"/>
                  <a:ea typeface="+mn-ea"/>
                  <a:cs typeface="Times New Roman" panose="02020603050405020304" pitchFamily="18" charset="0"/>
                </a:rPr>
                <a:t>across all populations.</a:t>
              </a:r>
              <a:endParaRPr lang="en-US" sz="1600" kern="1200" dirty="0">
                <a:solidFill>
                  <a:prstClr val="black">
                    <a:lumMod val="75000"/>
                    <a:lumOff val="25000"/>
                  </a:prstClr>
                </a:solidFill>
                <a:latin typeface="Times New Roman" panose="02020603050405020304" pitchFamily="18" charset="0"/>
                <a:ea typeface="+mn-ea"/>
                <a:cs typeface="Times New Roman" panose="02020603050405020304" pitchFamily="18" charset="0"/>
              </a:endParaRPr>
            </a:p>
          </p:txBody>
        </p:sp>
        <p:sp>
          <p:nvSpPr>
            <p:cNvPr id="61" name="Rectangle 60">
              <a:extLst>
                <a:ext uri="{FF2B5EF4-FFF2-40B4-BE49-F238E27FC236}">
                  <a16:creationId xmlns:a16="http://schemas.microsoft.com/office/drawing/2014/main" id="{79FB8AD3-CB83-41CF-B09E-794F2A73D090}"/>
                </a:ext>
              </a:extLst>
            </p:cNvPr>
            <p:cNvSpPr/>
            <p:nvPr/>
          </p:nvSpPr>
          <p:spPr bwMode="auto">
            <a:xfrm>
              <a:off x="6197600" y="3864677"/>
              <a:ext cx="1820333" cy="2200844"/>
            </a:xfrm>
            <a:prstGeom prst="rect">
              <a:avLst/>
            </a:prstGeom>
            <a:solidFill>
              <a:schemeClr val="accent4"/>
            </a:solidFill>
            <a:ln w="9525">
              <a:noFill/>
              <a:round/>
              <a:headEnd/>
              <a:tailEnd/>
            </a:ln>
          </p:spPr>
          <p:txBody>
            <a:bodyPr vert="horz" wrap="square" lIns="91440" tIns="45720" rIns="91440" bIns="45720" numCol="1" rtlCol="0" anchor="ctr" anchorCtr="0" compatLnSpc="1">
              <a:prstTxWarp prst="textNoShape">
                <a:avLst/>
              </a:prstTxWarp>
            </a:bodyPr>
            <a:lstStyle/>
            <a:p>
              <a:pPr algn="ctr" defTabSz="685800">
                <a:buClrTx/>
              </a:pPr>
              <a:endParaRPr lang="en-US" b="1" kern="1200" dirty="0">
                <a:solidFill>
                  <a:srgbClr val="E7E6E6"/>
                </a:solidFill>
                <a:latin typeface="Times New Roman" panose="02020603050405020304" pitchFamily="18" charset="0"/>
                <a:ea typeface="+mn-ea"/>
                <a:cs typeface="Times New Roman" panose="02020603050405020304" pitchFamily="18" charset="0"/>
              </a:endParaRPr>
            </a:p>
          </p:txBody>
        </p:sp>
        <p:sp>
          <p:nvSpPr>
            <p:cNvPr id="67" name="Rectangle 66">
              <a:extLst>
                <a:ext uri="{FF2B5EF4-FFF2-40B4-BE49-F238E27FC236}">
                  <a16:creationId xmlns:a16="http://schemas.microsoft.com/office/drawing/2014/main" id="{876C735D-01D4-4BF0-93FC-B40F3C555AC7}"/>
                </a:ext>
              </a:extLst>
            </p:cNvPr>
            <p:cNvSpPr/>
            <p:nvPr/>
          </p:nvSpPr>
          <p:spPr bwMode="auto">
            <a:xfrm>
              <a:off x="8017933" y="3864677"/>
              <a:ext cx="3657600" cy="2200844"/>
            </a:xfrm>
            <a:prstGeom prst="rect">
              <a:avLst/>
            </a:prstGeom>
            <a:solidFill>
              <a:schemeClr val="bg1">
                <a:lumMod val="95000"/>
              </a:schemeClr>
            </a:solidFill>
            <a:ln w="9525">
              <a:noFill/>
              <a:round/>
              <a:headEnd/>
              <a:tailEnd/>
            </a:ln>
          </p:spPr>
          <p:txBody>
            <a:bodyPr vert="horz" wrap="square" lIns="91440" tIns="45720" rIns="91440" bIns="45720" numCol="1" rtlCol="0" anchor="ctr" anchorCtr="0" compatLnSpc="1">
              <a:prstTxWarp prst="textNoShape">
                <a:avLst/>
              </a:prstTxWarp>
            </a:bodyPr>
            <a:lstStyle/>
            <a:p>
              <a:pPr defTabSz="685800">
                <a:lnSpc>
                  <a:spcPct val="150000"/>
                </a:lnSpc>
                <a:buClrTx/>
              </a:pPr>
              <a:r>
                <a:rPr lang="en-US" sz="1600" kern="1200" dirty="0">
                  <a:solidFill>
                    <a:prstClr val="black"/>
                  </a:solidFill>
                  <a:latin typeface="Times New Roman" panose="02020603050405020304" pitchFamily="18" charset="0"/>
                  <a:ea typeface="+mn-ea"/>
                  <a:cs typeface="Times New Roman" panose="02020603050405020304" pitchFamily="18" charset="0"/>
                </a:rPr>
                <a:t>Increase in alternative service delivery supports need for digital educational tools.</a:t>
              </a:r>
              <a:endParaRPr lang="en-US" sz="1600" kern="1200" dirty="0">
                <a:solidFill>
                  <a:prstClr val="black">
                    <a:lumMod val="75000"/>
                    <a:lumOff val="25000"/>
                  </a:prstClr>
                </a:solidFill>
                <a:latin typeface="Times New Roman" panose="02020603050405020304" pitchFamily="18" charset="0"/>
                <a:ea typeface="+mn-ea"/>
                <a:cs typeface="Times New Roman" panose="02020603050405020304" pitchFamily="18" charset="0"/>
              </a:endParaRPr>
            </a:p>
          </p:txBody>
        </p:sp>
        <p:pic>
          <p:nvPicPr>
            <p:cNvPr id="7" name="Graphic 6" descr="DNA with solid fill">
              <a:extLst>
                <a:ext uri="{FF2B5EF4-FFF2-40B4-BE49-F238E27FC236}">
                  <a16:creationId xmlns:a16="http://schemas.microsoft.com/office/drawing/2014/main" id="{4CA0A2B2-F47C-0D0D-D983-DF840B0561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301413">
              <a:off x="817033" y="1920240"/>
              <a:ext cx="1219200" cy="1219200"/>
            </a:xfrm>
            <a:prstGeom prst="rect">
              <a:avLst/>
            </a:prstGeom>
          </p:spPr>
        </p:pic>
        <p:pic>
          <p:nvPicPr>
            <p:cNvPr id="10" name="Graphic 9" descr="Scales of justice with solid fill">
              <a:extLst>
                <a:ext uri="{FF2B5EF4-FFF2-40B4-BE49-F238E27FC236}">
                  <a16:creationId xmlns:a16="http://schemas.microsoft.com/office/drawing/2014/main" id="{5412747C-A693-0058-2D4E-AE8E77F42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98167" y="1933541"/>
              <a:ext cx="1219200" cy="1219200"/>
            </a:xfrm>
            <a:prstGeom prst="rect">
              <a:avLst/>
            </a:prstGeom>
          </p:spPr>
        </p:pic>
        <p:pic>
          <p:nvPicPr>
            <p:cNvPr id="13" name="Graphic 12" descr="Group brainstorm with solid fill">
              <a:extLst>
                <a:ext uri="{FF2B5EF4-FFF2-40B4-BE49-F238E27FC236}">
                  <a16:creationId xmlns:a16="http://schemas.microsoft.com/office/drawing/2014/main" id="{B91FE78E-52A9-7187-70CA-78548349AC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033" y="4355497"/>
              <a:ext cx="1219200" cy="1219200"/>
            </a:xfrm>
            <a:prstGeom prst="rect">
              <a:avLst/>
            </a:prstGeom>
          </p:spPr>
        </p:pic>
        <p:pic>
          <p:nvPicPr>
            <p:cNvPr id="15" name="Graphic 14" descr="Programmer female with solid fill">
              <a:extLst>
                <a:ext uri="{FF2B5EF4-FFF2-40B4-BE49-F238E27FC236}">
                  <a16:creationId xmlns:a16="http://schemas.microsoft.com/office/drawing/2014/main" id="{163B2B5E-7230-AEBD-9512-6360A3D1DA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498167" y="4355497"/>
              <a:ext cx="1219200" cy="1219200"/>
            </a:xfrm>
            <a:prstGeom prst="rect">
              <a:avLst/>
            </a:prstGeom>
          </p:spPr>
        </p:pic>
      </p:grpSp>
    </p:spTree>
    <p:extLst>
      <p:ext uri="{BB962C8B-B14F-4D97-AF65-F5344CB8AC3E}">
        <p14:creationId xmlns:p14="http://schemas.microsoft.com/office/powerpoint/2010/main" val="227820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p:nvPr/>
        </p:nvSpPr>
        <p:spPr>
          <a:xfrm>
            <a:off x="1147175" y="1777175"/>
            <a:ext cx="6930300" cy="116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Times New Roman"/>
                <a:ea typeface="Times New Roman"/>
                <a:cs typeface="Times New Roman"/>
                <a:sym typeface="Times New Roman"/>
              </a:rPr>
              <a:t>Phase 2 Results</a:t>
            </a:r>
            <a:endParaRPr>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7"/>
          <p:cNvPicPr preferRelativeResize="0"/>
          <p:nvPr/>
        </p:nvPicPr>
        <p:blipFill>
          <a:blip r:embed="rId3">
            <a:alphaModFix/>
          </a:blip>
          <a:stretch>
            <a:fillRect/>
          </a:stretch>
        </p:blipFill>
        <p:spPr>
          <a:xfrm>
            <a:off x="8" y="0"/>
            <a:ext cx="914399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8"/>
          <p:cNvPicPr preferRelativeResize="0"/>
          <p:nvPr/>
        </p:nvPicPr>
        <p:blipFill>
          <a:blip r:embed="rId3">
            <a:alphaModFix/>
          </a:blip>
          <a:stretch>
            <a:fillRect/>
          </a:stretch>
        </p:blipFill>
        <p:spPr>
          <a:xfrm>
            <a:off x="8" y="0"/>
            <a:ext cx="914399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29"/>
          <p:cNvSpPr/>
          <p:nvPr/>
        </p:nvSpPr>
        <p:spPr>
          <a:xfrm>
            <a:off x="677025" y="3403925"/>
            <a:ext cx="8155200" cy="13164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9CB9C"/>
              </a:solidFill>
            </a:endParaRPr>
          </a:p>
        </p:txBody>
      </p:sp>
      <p:sp>
        <p:nvSpPr>
          <p:cNvPr id="142" name="Google Shape;142;p29"/>
          <p:cNvSpPr txBox="1">
            <a:spLocks noGrp="1"/>
          </p:cNvSpPr>
          <p:nvPr>
            <p:ph type="title"/>
          </p:nvPr>
        </p:nvSpPr>
        <p:spPr>
          <a:xfrm>
            <a:off x="311625" y="280177"/>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40" dirty="0">
                <a:latin typeface="Times New Roman"/>
                <a:ea typeface="Times New Roman"/>
                <a:cs typeface="Times New Roman"/>
                <a:sym typeface="Times New Roman"/>
              </a:rPr>
              <a:t>Theme 1: High quality and impression of video content</a:t>
            </a:r>
            <a:endParaRPr sz="2340" dirty="0"/>
          </a:p>
        </p:txBody>
      </p:sp>
      <p:sp>
        <p:nvSpPr>
          <p:cNvPr id="143" name="Google Shape;143;p29"/>
          <p:cNvSpPr txBox="1">
            <a:spLocks noGrp="1"/>
          </p:cNvSpPr>
          <p:nvPr>
            <p:ph type="body" idx="1"/>
          </p:nvPr>
        </p:nvSpPr>
        <p:spPr>
          <a:xfrm>
            <a:off x="311700" y="898625"/>
            <a:ext cx="8520600" cy="38217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674" dirty="0">
                <a:solidFill>
                  <a:schemeClr val="dk1"/>
                </a:solidFill>
                <a:latin typeface="Times New Roman"/>
                <a:ea typeface="Times New Roman"/>
                <a:cs typeface="Times New Roman"/>
                <a:sym typeface="Times New Roman"/>
              </a:rPr>
              <a:t>All participants (n=13) had positive reference to the video content </a:t>
            </a:r>
            <a:endParaRPr sz="2674"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674"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674" dirty="0">
                <a:solidFill>
                  <a:schemeClr val="dk1"/>
                </a:solidFill>
                <a:latin typeface="Times New Roman"/>
                <a:ea typeface="Times New Roman"/>
                <a:cs typeface="Times New Roman"/>
                <a:sym typeface="Times New Roman"/>
              </a:rPr>
              <a:t>92.3% (n=12) commented on the videos content being simple, understandable or having clear communication. </a:t>
            </a:r>
            <a:endParaRPr sz="2674"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674"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674" dirty="0">
                <a:solidFill>
                  <a:schemeClr val="dk1"/>
                </a:solidFill>
                <a:latin typeface="Times New Roman"/>
                <a:ea typeface="Times New Roman"/>
                <a:cs typeface="Times New Roman"/>
                <a:sym typeface="Times New Roman"/>
              </a:rPr>
              <a:t>100% (n=11) reported that the cartoon characters were culturally appropriate, family friendly, and did not offend any beliefs or values </a:t>
            </a:r>
            <a:endParaRPr sz="2674" dirty="0">
              <a:solidFill>
                <a:schemeClr val="dk1"/>
              </a:solidFill>
              <a:latin typeface="Times New Roman"/>
              <a:ea typeface="Times New Roman"/>
              <a:cs typeface="Times New Roman"/>
              <a:sym typeface="Times New Roman"/>
            </a:endParaRPr>
          </a:p>
          <a:p>
            <a:pPr marL="0" lvl="0" indent="457200" algn="l" rtl="0">
              <a:spcBef>
                <a:spcPts val="0"/>
              </a:spcBef>
              <a:spcAft>
                <a:spcPts val="0"/>
              </a:spcAft>
              <a:buNone/>
            </a:pPr>
            <a:r>
              <a:rPr lang="en" sz="2674" dirty="0">
                <a:solidFill>
                  <a:schemeClr val="dk1"/>
                </a:solidFill>
                <a:latin typeface="Times New Roman"/>
                <a:ea typeface="Times New Roman"/>
                <a:cs typeface="Times New Roman"/>
                <a:sym typeface="Times New Roman"/>
              </a:rPr>
              <a:t>*2 participants were not asked the questions </a:t>
            </a:r>
            <a:endParaRPr sz="2674" dirty="0">
              <a:solidFill>
                <a:schemeClr val="dk1"/>
              </a:solidFill>
              <a:latin typeface="Times New Roman"/>
              <a:ea typeface="Times New Roman"/>
              <a:cs typeface="Times New Roman"/>
              <a:sym typeface="Times New Roman"/>
            </a:endParaRPr>
          </a:p>
          <a:p>
            <a:pPr marL="0" lvl="0" indent="45720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45720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 sz="2200" dirty="0">
                <a:solidFill>
                  <a:schemeClr val="dk1"/>
                </a:solidFill>
                <a:latin typeface="Times New Roman"/>
                <a:ea typeface="Times New Roman"/>
                <a:cs typeface="Times New Roman"/>
                <a:sym typeface="Times New Roman"/>
              </a:rPr>
              <a:t>I like that they are. Ah. It is so simple to understand and have a. Ah, they are compared to very basic things, which is easier to understand. I was very pleased that they did it with food, with things that we are familiar with. </a:t>
            </a:r>
            <a:endParaRPr sz="22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22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r>
              <a:rPr lang="en" sz="2200" dirty="0">
                <a:solidFill>
                  <a:schemeClr val="dk1"/>
                </a:solidFill>
                <a:latin typeface="Times New Roman"/>
                <a:ea typeface="Times New Roman"/>
                <a:cs typeface="Times New Roman"/>
                <a:sym typeface="Times New Roman"/>
              </a:rPr>
              <a:t>Participant 69</a:t>
            </a:r>
            <a:endParaRPr sz="2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dirty="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30"/>
          <p:cNvSpPr/>
          <p:nvPr/>
        </p:nvSpPr>
        <p:spPr>
          <a:xfrm>
            <a:off x="4951650" y="3697375"/>
            <a:ext cx="3761400" cy="12045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0"/>
          <p:cNvSpPr/>
          <p:nvPr/>
        </p:nvSpPr>
        <p:spPr>
          <a:xfrm>
            <a:off x="479550" y="3770650"/>
            <a:ext cx="3761400" cy="10467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000">
                <a:latin typeface="Times New Roman"/>
                <a:ea typeface="Times New Roman"/>
                <a:cs typeface="Times New Roman"/>
                <a:sym typeface="Times New Roman"/>
              </a:rPr>
              <a:t>Theme 2: Impact and value of videos</a:t>
            </a:r>
            <a:endParaRPr/>
          </a:p>
        </p:txBody>
      </p:sp>
      <p:sp>
        <p:nvSpPr>
          <p:cNvPr id="151" name="Google Shape;151;p30"/>
          <p:cNvSpPr txBox="1">
            <a:spLocks noGrp="1"/>
          </p:cNvSpPr>
          <p:nvPr>
            <p:ph type="body" idx="1"/>
          </p:nvPr>
        </p:nvSpPr>
        <p:spPr>
          <a:xfrm>
            <a:off x="311700" y="1152475"/>
            <a:ext cx="3999900" cy="2693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05"/>
              <a:buNone/>
            </a:pPr>
            <a:r>
              <a:rPr lang="en" b="1" dirty="0">
                <a:solidFill>
                  <a:schemeClr val="dk1"/>
                </a:solidFill>
                <a:latin typeface="Times New Roman"/>
                <a:ea typeface="Times New Roman"/>
                <a:cs typeface="Times New Roman"/>
                <a:sym typeface="Times New Roman"/>
              </a:rPr>
              <a:t>Utility of Videos </a:t>
            </a:r>
            <a:endParaRPr b="1" dirty="0">
              <a:solidFill>
                <a:schemeClr val="dk1"/>
              </a:solidFill>
              <a:latin typeface="Times New Roman"/>
              <a:ea typeface="Times New Roman"/>
              <a:cs typeface="Times New Roman"/>
              <a:sym typeface="Times New Roman"/>
            </a:endParaRPr>
          </a:p>
          <a:p>
            <a:pPr marL="0" lvl="0" indent="0" algn="l" rtl="0">
              <a:lnSpc>
                <a:spcPct val="70000"/>
              </a:lnSpc>
              <a:spcBef>
                <a:spcPts val="1200"/>
              </a:spcBef>
              <a:spcAft>
                <a:spcPts val="0"/>
              </a:spcAft>
              <a:buSzPts val="605"/>
              <a:buNone/>
            </a:pPr>
            <a:r>
              <a:rPr lang="en" dirty="0">
                <a:solidFill>
                  <a:schemeClr val="dk1"/>
                </a:solidFill>
                <a:latin typeface="Times New Roman"/>
                <a:ea typeface="Times New Roman"/>
                <a:cs typeface="Times New Roman"/>
                <a:sym typeface="Times New Roman"/>
              </a:rPr>
              <a:t>Video content was helpful (n=13)</a:t>
            </a:r>
            <a:endParaRPr dirty="0">
              <a:solidFill>
                <a:schemeClr val="dk1"/>
              </a:solidFill>
              <a:latin typeface="Times New Roman"/>
              <a:ea typeface="Times New Roman"/>
              <a:cs typeface="Times New Roman"/>
              <a:sym typeface="Times New Roman"/>
            </a:endParaRPr>
          </a:p>
          <a:p>
            <a:pPr marL="0" lvl="0" indent="0" algn="l" rtl="0">
              <a:lnSpc>
                <a:spcPct val="70000"/>
              </a:lnSpc>
              <a:spcBef>
                <a:spcPts val="1000"/>
              </a:spcBef>
              <a:spcAft>
                <a:spcPts val="0"/>
              </a:spcAft>
              <a:buSzPts val="605"/>
              <a:buNone/>
            </a:pPr>
            <a:r>
              <a:rPr lang="en" dirty="0">
                <a:solidFill>
                  <a:schemeClr val="dk1"/>
                </a:solidFill>
                <a:latin typeface="Times New Roman"/>
                <a:ea typeface="Times New Roman"/>
                <a:cs typeface="Times New Roman"/>
                <a:sym typeface="Times New Roman"/>
              </a:rPr>
              <a:t>Participants who have had experience with genetics services (n=8)</a:t>
            </a:r>
            <a:endParaRPr dirty="0">
              <a:solidFill>
                <a:schemeClr val="dk1"/>
              </a:solidFill>
              <a:latin typeface="Times New Roman"/>
              <a:ea typeface="Times New Roman"/>
              <a:cs typeface="Times New Roman"/>
              <a:sym typeface="Times New Roman"/>
            </a:endParaRPr>
          </a:p>
          <a:p>
            <a:pPr marL="457200" lvl="0" indent="-317500" algn="l" rtl="0">
              <a:lnSpc>
                <a:spcPct val="70000"/>
              </a:lnSpc>
              <a:spcBef>
                <a:spcPts val="100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Videos would have been useful beforehand (n=8)</a:t>
            </a:r>
          </a:p>
          <a:p>
            <a:pPr marL="139700" lvl="0" indent="0" algn="l" rtl="0">
              <a:lnSpc>
                <a:spcPct val="70000"/>
              </a:lnSpc>
              <a:spcBef>
                <a:spcPts val="1000"/>
              </a:spcBef>
              <a:spcAft>
                <a:spcPts val="0"/>
              </a:spcAft>
              <a:buClr>
                <a:schemeClr val="dk1"/>
              </a:buClr>
              <a:buSzPts val="1400"/>
              <a:buNone/>
            </a:pPr>
            <a:endParaRPr dirty="0">
              <a:solidFill>
                <a:schemeClr val="dk1"/>
              </a:solidFill>
              <a:latin typeface="Times New Roman"/>
              <a:ea typeface="Times New Roman"/>
              <a:cs typeface="Times New Roman"/>
              <a:sym typeface="Times New Roman"/>
            </a:endParaRPr>
          </a:p>
          <a:p>
            <a:pPr marL="457200" lvl="0" indent="-317500" algn="l" rtl="0">
              <a:lnSpc>
                <a:spcPct val="70000"/>
              </a:lnSpc>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All participants responded ‘no’ when asked “Did any of the information in the videos make you feel guilty or fearful?”</a:t>
            </a:r>
            <a:endParaRPr dirty="0">
              <a:solidFill>
                <a:schemeClr val="dk1"/>
              </a:solidFill>
              <a:latin typeface="Times New Roman"/>
              <a:ea typeface="Times New Roman"/>
              <a:cs typeface="Times New Roman"/>
              <a:sym typeface="Times New Roman"/>
            </a:endParaRPr>
          </a:p>
          <a:p>
            <a:pPr marL="0" lvl="0" indent="0" algn="l" rtl="0">
              <a:lnSpc>
                <a:spcPct val="70000"/>
              </a:lnSpc>
              <a:spcBef>
                <a:spcPts val="1000"/>
              </a:spcBef>
              <a:spcAft>
                <a:spcPts val="0"/>
              </a:spcAft>
              <a:buSzPts val="605"/>
              <a:buNone/>
            </a:pPr>
            <a:endParaRPr dirty="0">
              <a:solidFill>
                <a:schemeClr val="dk1"/>
              </a:solidFill>
              <a:latin typeface="Times New Roman"/>
              <a:ea typeface="Times New Roman"/>
              <a:cs typeface="Times New Roman"/>
              <a:sym typeface="Times New Roman"/>
            </a:endParaRPr>
          </a:p>
          <a:p>
            <a:pPr marL="0" lvl="0" indent="0" algn="l" rtl="0">
              <a:lnSpc>
                <a:spcPct val="70000"/>
              </a:lnSpc>
              <a:spcBef>
                <a:spcPts val="1000"/>
              </a:spcBef>
              <a:spcAft>
                <a:spcPts val="0"/>
              </a:spcAft>
              <a:buClr>
                <a:schemeClr val="dk1"/>
              </a:buClr>
              <a:buSzPts val="605"/>
              <a:buFont typeface="Arial"/>
              <a:buNone/>
            </a:pPr>
            <a:endParaRPr dirty="0">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0"/>
              </a:spcAft>
              <a:buSzPts val="605"/>
              <a:buNone/>
            </a:pPr>
            <a:endParaRPr dirty="0"/>
          </a:p>
          <a:p>
            <a:pPr marL="0" lvl="0" indent="0" algn="l" rtl="0">
              <a:lnSpc>
                <a:spcPct val="95000"/>
              </a:lnSpc>
              <a:spcBef>
                <a:spcPts val="1200"/>
              </a:spcBef>
              <a:spcAft>
                <a:spcPts val="1200"/>
              </a:spcAft>
              <a:buSzPts val="605"/>
              <a:buNone/>
            </a:pPr>
            <a:endParaRPr dirty="0"/>
          </a:p>
        </p:txBody>
      </p:sp>
      <p:sp>
        <p:nvSpPr>
          <p:cNvPr id="152" name="Google Shape;152;p30"/>
          <p:cNvSpPr txBox="1">
            <a:spLocks noGrp="1"/>
          </p:cNvSpPr>
          <p:nvPr>
            <p:ph type="body" idx="2"/>
          </p:nvPr>
        </p:nvSpPr>
        <p:spPr>
          <a:xfrm>
            <a:off x="4832400" y="1152475"/>
            <a:ext cx="3999900" cy="2589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b="1">
                <a:solidFill>
                  <a:schemeClr val="dk1"/>
                </a:solidFill>
                <a:latin typeface="Times New Roman"/>
                <a:ea typeface="Times New Roman"/>
                <a:cs typeface="Times New Roman"/>
                <a:sym typeface="Times New Roman"/>
              </a:rPr>
              <a:t>Value of Videos </a:t>
            </a:r>
            <a:endParaRPr b="1">
              <a:solidFill>
                <a:schemeClr val="dk1"/>
              </a:solidFill>
              <a:latin typeface="Times New Roman"/>
              <a:ea typeface="Times New Roman"/>
              <a:cs typeface="Times New Roman"/>
              <a:sym typeface="Times New Roman"/>
            </a:endParaRPr>
          </a:p>
          <a:p>
            <a:pPr marL="0" lvl="0" indent="0" algn="l" rtl="0">
              <a:lnSpc>
                <a:spcPct val="70000"/>
              </a:lnSpc>
              <a:spcBef>
                <a:spcPts val="1200"/>
              </a:spcBef>
              <a:spcAft>
                <a:spcPts val="0"/>
              </a:spcAft>
              <a:buSzPts val="1018"/>
              <a:buNone/>
            </a:pPr>
            <a:r>
              <a:rPr lang="en">
                <a:solidFill>
                  <a:schemeClr val="dk1"/>
                </a:solidFill>
                <a:latin typeface="Times New Roman"/>
                <a:ea typeface="Times New Roman"/>
                <a:cs typeface="Times New Roman"/>
                <a:sym typeface="Times New Roman"/>
              </a:rPr>
              <a:t>Had shared the video with other people (n=11)</a:t>
            </a:r>
            <a:endParaRPr>
              <a:solidFill>
                <a:schemeClr val="dk1"/>
              </a:solidFill>
              <a:latin typeface="Times New Roman"/>
              <a:ea typeface="Times New Roman"/>
              <a:cs typeface="Times New Roman"/>
              <a:sym typeface="Times New Roman"/>
            </a:endParaRPr>
          </a:p>
          <a:p>
            <a:pPr marL="0" lvl="0" indent="0" algn="l" rtl="0">
              <a:lnSpc>
                <a:spcPct val="70000"/>
              </a:lnSpc>
              <a:spcBef>
                <a:spcPts val="1000"/>
              </a:spcBef>
              <a:spcAft>
                <a:spcPts val="0"/>
              </a:spcAft>
              <a:buSzPts val="1018"/>
              <a:buNone/>
            </a:pPr>
            <a:r>
              <a:rPr lang="en">
                <a:solidFill>
                  <a:schemeClr val="dk1"/>
                </a:solidFill>
                <a:latin typeface="Times New Roman"/>
                <a:ea typeface="Times New Roman"/>
                <a:cs typeface="Times New Roman"/>
                <a:sym typeface="Times New Roman"/>
              </a:rPr>
              <a:t>Plan to share the video with more/other people (n=9)</a:t>
            </a:r>
            <a:endParaRPr>
              <a:solidFill>
                <a:schemeClr val="dk1"/>
              </a:solidFill>
              <a:latin typeface="Times New Roman"/>
              <a:ea typeface="Times New Roman"/>
              <a:cs typeface="Times New Roman"/>
              <a:sym typeface="Times New Roman"/>
            </a:endParaRPr>
          </a:p>
          <a:p>
            <a:pPr marL="0" lvl="0" indent="0" algn="l" rtl="0">
              <a:lnSpc>
                <a:spcPct val="70000"/>
              </a:lnSpc>
              <a:spcBef>
                <a:spcPts val="1000"/>
              </a:spcBef>
              <a:spcAft>
                <a:spcPts val="0"/>
              </a:spcAft>
              <a:buSzPts val="1018"/>
              <a:buNone/>
            </a:pPr>
            <a:r>
              <a:rPr lang="en">
                <a:solidFill>
                  <a:schemeClr val="dk1"/>
                </a:solidFill>
                <a:latin typeface="Times New Roman"/>
                <a:ea typeface="Times New Roman"/>
                <a:cs typeface="Times New Roman"/>
                <a:sym typeface="Times New Roman"/>
              </a:rPr>
              <a:t>Retention (n=2) - awareness of where to look and where to find the information</a:t>
            </a:r>
            <a:endParaRPr>
              <a:solidFill>
                <a:schemeClr val="dk1"/>
              </a:solidFill>
              <a:latin typeface="Times New Roman"/>
              <a:ea typeface="Times New Roman"/>
              <a:cs typeface="Times New Roman"/>
              <a:sym typeface="Times New Roman"/>
            </a:endParaRPr>
          </a:p>
          <a:p>
            <a:pPr marL="457200" lvl="0" indent="-317500" algn="l" rtl="0">
              <a:lnSpc>
                <a:spcPct val="70000"/>
              </a:lnSpc>
              <a:spcBef>
                <a:spcPts val="1000"/>
              </a:spcBef>
              <a:spcAft>
                <a:spcPts val="0"/>
              </a:spcAft>
              <a:buClr>
                <a:schemeClr val="dk1"/>
              </a:buClr>
              <a:buSzPts val="1400"/>
              <a:buFont typeface="Times New Roman"/>
              <a:buChar char="-"/>
            </a:pPr>
            <a:r>
              <a:rPr lang="en">
                <a:solidFill>
                  <a:schemeClr val="dk1"/>
                </a:solidFill>
                <a:latin typeface="Times New Roman"/>
                <a:ea typeface="Times New Roman"/>
                <a:cs typeface="Times New Roman"/>
                <a:sym typeface="Times New Roman"/>
              </a:rPr>
              <a:t>2 participants commented about returning to the videos to use again</a:t>
            </a:r>
            <a:endParaRPr>
              <a:solidFill>
                <a:schemeClr val="dk1"/>
              </a:solidFill>
              <a:latin typeface="Times New Roman"/>
              <a:ea typeface="Times New Roman"/>
              <a:cs typeface="Times New Roman"/>
              <a:sym typeface="Times New Roman"/>
            </a:endParaRPr>
          </a:p>
          <a:p>
            <a:pPr marL="0" lvl="0" indent="0" algn="l" rtl="0">
              <a:lnSpc>
                <a:spcPct val="70000"/>
              </a:lnSpc>
              <a:spcBef>
                <a:spcPts val="1000"/>
              </a:spcBef>
              <a:spcAft>
                <a:spcPts val="0"/>
              </a:spcAft>
              <a:buClr>
                <a:schemeClr val="dk1"/>
              </a:buClr>
              <a:buSzPts val="1018"/>
              <a:buFont typeface="Arial"/>
              <a:buNone/>
            </a:pPr>
            <a:endParaRPr>
              <a:solidFill>
                <a:schemeClr val="dk1"/>
              </a:solidFill>
              <a:latin typeface="Times New Roman"/>
              <a:ea typeface="Times New Roman"/>
              <a:cs typeface="Times New Roman"/>
              <a:sym typeface="Times New Roman"/>
            </a:endParaRPr>
          </a:p>
          <a:p>
            <a:pPr marL="0" lvl="0" indent="0" algn="l" rtl="0">
              <a:lnSpc>
                <a:spcPct val="95000"/>
              </a:lnSpc>
              <a:spcBef>
                <a:spcPts val="0"/>
              </a:spcBef>
              <a:spcAft>
                <a:spcPts val="1200"/>
              </a:spcAft>
              <a:buSzPts val="1018"/>
              <a:buNone/>
            </a:pPr>
            <a:endParaRPr sz="1295"/>
          </a:p>
        </p:txBody>
      </p:sp>
      <p:sp>
        <p:nvSpPr>
          <p:cNvPr id="153" name="Google Shape;153;p30"/>
          <p:cNvSpPr txBox="1"/>
          <p:nvPr/>
        </p:nvSpPr>
        <p:spPr>
          <a:xfrm>
            <a:off x="5008200" y="3678275"/>
            <a:ext cx="3648300" cy="1400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a:solidFill>
                  <a:schemeClr val="dk1"/>
                </a:solidFill>
                <a:latin typeface="Times New Roman"/>
                <a:ea typeface="Times New Roman"/>
                <a:cs typeface="Times New Roman"/>
                <a:sym typeface="Times New Roman"/>
              </a:rPr>
              <a:t>Yes, yes, because at the time of the appointment, well it was a lot of information and at that moment it was like it went away. And yesterday when I watched it again, That's when I said oh yes this is what I was told and so I shared it all with my husband</a:t>
            </a:r>
            <a:endParaRPr sz="10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Participant 139</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000"/>
          </a:p>
        </p:txBody>
      </p:sp>
      <p:sp>
        <p:nvSpPr>
          <p:cNvPr id="154" name="Google Shape;154;p30"/>
          <p:cNvSpPr txBox="1"/>
          <p:nvPr/>
        </p:nvSpPr>
        <p:spPr>
          <a:xfrm>
            <a:off x="413725" y="3855275"/>
            <a:ext cx="3761400" cy="1046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The videos had a perfect timing because we recently contacted a genetic studies clinic, and they are very much in line with reality</a:t>
            </a:r>
            <a:endParaRPr sz="10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000">
              <a:solidFill>
                <a:schemeClr val="dk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Participant 36</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0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31"/>
          <p:cNvSpPr/>
          <p:nvPr/>
        </p:nvSpPr>
        <p:spPr>
          <a:xfrm>
            <a:off x="263275" y="3563775"/>
            <a:ext cx="3911700" cy="10827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40">
                <a:latin typeface="Times New Roman"/>
                <a:ea typeface="Times New Roman"/>
                <a:cs typeface="Times New Roman"/>
                <a:sym typeface="Times New Roman"/>
              </a:rPr>
              <a:t>Theme 3: Future requests based on personal experiences</a:t>
            </a:r>
            <a:endParaRPr sz="2120"/>
          </a:p>
        </p:txBody>
      </p:sp>
      <p:sp>
        <p:nvSpPr>
          <p:cNvPr id="161" name="Google Shape;161;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600" b="1">
                <a:solidFill>
                  <a:schemeClr val="dk1"/>
                </a:solidFill>
                <a:latin typeface="Times New Roman"/>
                <a:ea typeface="Times New Roman"/>
                <a:cs typeface="Times New Roman"/>
                <a:sym typeface="Times New Roman"/>
              </a:rPr>
              <a:t>Future Video Requests</a:t>
            </a:r>
            <a:endParaRPr sz="16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600" b="1">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Broad Health Related Topics (n=5)</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Specific Conditions (n=4)</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Other specific requests included Down Syndrome and autism spectrum disorder</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
        <p:nvSpPr>
          <p:cNvPr id="162" name="Google Shape;162;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ctr" rtl="0">
              <a:lnSpc>
                <a:spcPct val="90000"/>
              </a:lnSpc>
              <a:spcBef>
                <a:spcPts val="1000"/>
              </a:spcBef>
              <a:spcAft>
                <a:spcPts val="0"/>
              </a:spcAft>
              <a:buNone/>
            </a:pPr>
            <a:r>
              <a:rPr lang="en" sz="1600" b="1">
                <a:solidFill>
                  <a:schemeClr val="dk1"/>
                </a:solidFill>
                <a:latin typeface="Times New Roman"/>
                <a:ea typeface="Times New Roman"/>
                <a:cs typeface="Times New Roman"/>
                <a:sym typeface="Times New Roman"/>
              </a:rPr>
              <a:t>Changes to the Videos</a:t>
            </a:r>
            <a:endParaRPr sz="1600" b="1">
              <a:solidFill>
                <a:schemeClr val="dk1"/>
              </a:solidFill>
              <a:latin typeface="Times New Roman"/>
              <a:ea typeface="Times New Roman"/>
              <a:cs typeface="Times New Roman"/>
              <a:sym typeface="Times New Roman"/>
            </a:endParaRPr>
          </a:p>
          <a:p>
            <a:pPr marL="0" lvl="0" indent="0" algn="ctr" rtl="0">
              <a:lnSpc>
                <a:spcPct val="90000"/>
              </a:lnSpc>
              <a:spcBef>
                <a:spcPts val="1000"/>
              </a:spcBef>
              <a:spcAft>
                <a:spcPts val="0"/>
              </a:spcAft>
              <a:buNone/>
            </a:pPr>
            <a:endParaRPr sz="16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Amount of Information (n=2)</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More information</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Length (n=2)</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Longer videos </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1600">
                <a:solidFill>
                  <a:schemeClr val="dk1"/>
                </a:solidFill>
                <a:latin typeface="Times New Roman"/>
                <a:ea typeface="Times New Roman"/>
                <a:cs typeface="Times New Roman"/>
                <a:sym typeface="Times New Roman"/>
              </a:rPr>
              <a:t>Ability to utilize videos (n=2) </a:t>
            </a:r>
            <a:endParaRPr sz="160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Accessibility of video content </a:t>
            </a:r>
            <a:endParaRPr sz="16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sz="1600">
              <a:latin typeface="Times New Roman"/>
              <a:ea typeface="Times New Roman"/>
              <a:cs typeface="Times New Roman"/>
              <a:sym typeface="Times New Roman"/>
            </a:endParaRPr>
          </a:p>
        </p:txBody>
      </p:sp>
      <p:sp>
        <p:nvSpPr>
          <p:cNvPr id="163" name="Google Shape;163;p31"/>
          <p:cNvSpPr txBox="1"/>
          <p:nvPr/>
        </p:nvSpPr>
        <p:spPr>
          <a:xfrm>
            <a:off x="282100" y="3591975"/>
            <a:ext cx="3999900" cy="108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Well ohhh if a deaf person were to watch the video, unless they do not know how to read ehhh and know the concepts well, they would not be able to understand it.</a:t>
            </a:r>
            <a:endParaRPr sz="1000">
              <a:solidFill>
                <a:schemeClr val="dk1"/>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Participant 113</a:t>
            </a:r>
            <a:endParaRPr sz="10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2"/>
          <p:cNvPicPr preferRelativeResize="0"/>
          <p:nvPr/>
        </p:nvPicPr>
        <p:blipFill>
          <a:blip r:embed="rId3">
            <a:alphaModFix/>
          </a:blip>
          <a:stretch>
            <a:fillRect/>
          </a:stretch>
        </p:blipFill>
        <p:spPr>
          <a:xfrm>
            <a:off x="0" y="0"/>
            <a:ext cx="9144000" cy="51435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00">
                <a:latin typeface="Times New Roman"/>
                <a:ea typeface="Times New Roman"/>
                <a:cs typeface="Times New Roman"/>
                <a:sym typeface="Times New Roman"/>
              </a:rPr>
              <a:t>Theme 4: Barriers to accessing genetics services</a:t>
            </a:r>
            <a:endParaRPr sz="2220"/>
          </a:p>
        </p:txBody>
      </p:sp>
      <p:sp>
        <p:nvSpPr>
          <p:cNvPr id="174" name="Google Shape;174;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lnSpc>
                <a:spcPct val="90000"/>
              </a:lnSpc>
              <a:spcBef>
                <a:spcPts val="1000"/>
              </a:spcBef>
              <a:spcAft>
                <a:spcPts val="0"/>
              </a:spcAft>
              <a:buClr>
                <a:schemeClr val="dk1"/>
              </a:buClr>
              <a:buSzPct val="39285"/>
              <a:buFont typeface="Arial"/>
              <a:buNone/>
            </a:pPr>
            <a:r>
              <a:rPr lang="en" sz="2800">
                <a:solidFill>
                  <a:schemeClr val="dk1"/>
                </a:solidFill>
                <a:latin typeface="Times New Roman"/>
                <a:ea typeface="Times New Roman"/>
                <a:cs typeface="Times New Roman"/>
                <a:sym typeface="Times New Roman"/>
              </a:rPr>
              <a:t>Majority of participants did not identify any barriers to use of genetics services (n=8)</a:t>
            </a:r>
            <a:endParaRPr sz="2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a:p>
            <a:pPr marL="0" lvl="0" indent="0" algn="l" rtl="0">
              <a:lnSpc>
                <a:spcPct val="90000"/>
              </a:lnSpc>
              <a:spcBef>
                <a:spcPts val="1200"/>
              </a:spcBef>
              <a:spcAft>
                <a:spcPts val="0"/>
              </a:spcAft>
              <a:buClr>
                <a:schemeClr val="dk1"/>
              </a:buClr>
              <a:buSzPct val="39285"/>
              <a:buFont typeface="Arial"/>
              <a:buNone/>
            </a:pPr>
            <a:r>
              <a:rPr lang="en" sz="2800" b="1">
                <a:solidFill>
                  <a:schemeClr val="dk1"/>
                </a:solidFill>
                <a:latin typeface="Times New Roman"/>
                <a:ea typeface="Times New Roman"/>
                <a:cs typeface="Times New Roman"/>
                <a:sym typeface="Times New Roman"/>
              </a:rPr>
              <a:t>Financial Barrier (n=4)</a:t>
            </a:r>
            <a:endParaRPr sz="2800" b="1">
              <a:solidFill>
                <a:schemeClr val="dk1"/>
              </a:solidFill>
              <a:latin typeface="Times New Roman"/>
              <a:ea typeface="Times New Roman"/>
              <a:cs typeface="Times New Roman"/>
              <a:sym typeface="Times New Roman"/>
            </a:endParaRPr>
          </a:p>
          <a:p>
            <a:pPr marL="457200" lvl="0" indent="-353060" algn="l" rtl="0">
              <a:lnSpc>
                <a:spcPct val="90000"/>
              </a:lnSpc>
              <a:spcBef>
                <a:spcPts val="1000"/>
              </a:spcBef>
              <a:spcAft>
                <a:spcPts val="0"/>
              </a:spcAft>
              <a:buClr>
                <a:schemeClr val="dk1"/>
              </a:buClr>
              <a:buSzPct val="100000"/>
              <a:buFont typeface="Times New Roman"/>
              <a:buChar char="●"/>
            </a:pPr>
            <a:r>
              <a:rPr lang="en" sz="2800">
                <a:solidFill>
                  <a:schemeClr val="dk1"/>
                </a:solidFill>
                <a:latin typeface="Times New Roman"/>
                <a:ea typeface="Times New Roman"/>
                <a:cs typeface="Times New Roman"/>
                <a:sym typeface="Times New Roman"/>
              </a:rPr>
              <a:t>Cost</a:t>
            </a:r>
            <a:endParaRPr sz="2800">
              <a:solidFill>
                <a:schemeClr val="dk1"/>
              </a:solidFill>
              <a:latin typeface="Times New Roman"/>
              <a:ea typeface="Times New Roman"/>
              <a:cs typeface="Times New Roman"/>
              <a:sym typeface="Times New Roman"/>
            </a:endParaRPr>
          </a:p>
          <a:p>
            <a:pPr marL="457200" lvl="0" indent="-353060" algn="l" rtl="0">
              <a:lnSpc>
                <a:spcPct val="90000"/>
              </a:lnSpc>
              <a:spcBef>
                <a:spcPts val="0"/>
              </a:spcBef>
              <a:spcAft>
                <a:spcPts val="0"/>
              </a:spcAft>
              <a:buClr>
                <a:schemeClr val="dk1"/>
              </a:buClr>
              <a:buSzPct val="100000"/>
              <a:buFont typeface="Times New Roman"/>
              <a:buChar char="●"/>
            </a:pPr>
            <a:r>
              <a:rPr lang="en" sz="2800">
                <a:solidFill>
                  <a:schemeClr val="dk1"/>
                </a:solidFill>
                <a:latin typeface="Times New Roman"/>
                <a:ea typeface="Times New Roman"/>
                <a:cs typeface="Times New Roman"/>
                <a:sym typeface="Times New Roman"/>
              </a:rPr>
              <a:t>Health Insurance</a:t>
            </a:r>
            <a:endParaRPr sz="2800">
              <a:solidFill>
                <a:schemeClr val="dk1"/>
              </a:solidFill>
              <a:latin typeface="Times New Roman"/>
              <a:ea typeface="Times New Roman"/>
              <a:cs typeface="Times New Roman"/>
              <a:sym typeface="Times New Roman"/>
            </a:endParaRPr>
          </a:p>
          <a:p>
            <a:pPr marL="0" lvl="0" indent="0" algn="l" rtl="0">
              <a:lnSpc>
                <a:spcPct val="90000"/>
              </a:lnSpc>
              <a:spcBef>
                <a:spcPts val="500"/>
              </a:spcBef>
              <a:spcAft>
                <a:spcPts val="0"/>
              </a:spcAft>
              <a:buNone/>
            </a:pPr>
            <a:endParaRPr sz="2400">
              <a:solidFill>
                <a:schemeClr val="dk1"/>
              </a:solidFill>
            </a:endParaRPr>
          </a:p>
          <a:p>
            <a:pPr marL="0" lvl="0" indent="0" algn="l" rtl="0">
              <a:lnSpc>
                <a:spcPct val="90000"/>
              </a:lnSpc>
              <a:spcBef>
                <a:spcPts val="1000"/>
              </a:spcBef>
              <a:spcAft>
                <a:spcPts val="0"/>
              </a:spcAft>
              <a:buNone/>
            </a:pPr>
            <a:r>
              <a:rPr lang="en" sz="2800" b="1">
                <a:solidFill>
                  <a:schemeClr val="dk1"/>
                </a:solidFill>
                <a:latin typeface="Times New Roman"/>
                <a:ea typeface="Times New Roman"/>
                <a:cs typeface="Times New Roman"/>
                <a:sym typeface="Times New Roman"/>
              </a:rPr>
              <a:t>Not knowing where to find genetics services (n=3)</a:t>
            </a:r>
            <a:endParaRPr sz="2800" b="1">
              <a:solidFill>
                <a:schemeClr val="dk1"/>
              </a:solidFill>
              <a:latin typeface="Times New Roman"/>
              <a:ea typeface="Times New Roman"/>
              <a:cs typeface="Times New Roman"/>
              <a:sym typeface="Times New Roman"/>
            </a:endParaRPr>
          </a:p>
          <a:p>
            <a:pPr marL="457200" lvl="0" indent="-353060" algn="l" rtl="0">
              <a:lnSpc>
                <a:spcPct val="90000"/>
              </a:lnSpc>
              <a:spcBef>
                <a:spcPts val="1000"/>
              </a:spcBef>
              <a:spcAft>
                <a:spcPts val="0"/>
              </a:spcAft>
              <a:buClr>
                <a:schemeClr val="dk1"/>
              </a:buClr>
              <a:buSzPct val="100000"/>
              <a:buFont typeface="Times New Roman"/>
              <a:buChar char="●"/>
            </a:pPr>
            <a:r>
              <a:rPr lang="en" sz="2800">
                <a:solidFill>
                  <a:schemeClr val="dk1"/>
                </a:solidFill>
                <a:latin typeface="Times New Roman"/>
                <a:ea typeface="Times New Roman"/>
                <a:cs typeface="Times New Roman"/>
                <a:sym typeface="Times New Roman"/>
              </a:rPr>
              <a:t>1 Puerto Rico</a:t>
            </a:r>
            <a:endParaRPr sz="2800">
              <a:solidFill>
                <a:schemeClr val="dk1"/>
              </a:solidFill>
              <a:latin typeface="Times New Roman"/>
              <a:ea typeface="Times New Roman"/>
              <a:cs typeface="Times New Roman"/>
              <a:sym typeface="Times New Roman"/>
            </a:endParaRPr>
          </a:p>
          <a:p>
            <a:pPr marL="457200" lvl="0" indent="-353060" algn="l" rtl="0">
              <a:lnSpc>
                <a:spcPct val="90000"/>
              </a:lnSpc>
              <a:spcBef>
                <a:spcPts val="0"/>
              </a:spcBef>
              <a:spcAft>
                <a:spcPts val="0"/>
              </a:spcAft>
              <a:buClr>
                <a:schemeClr val="dk1"/>
              </a:buClr>
              <a:buSzPct val="100000"/>
              <a:buFont typeface="Times New Roman"/>
              <a:buChar char="●"/>
            </a:pPr>
            <a:r>
              <a:rPr lang="en" sz="2800">
                <a:solidFill>
                  <a:schemeClr val="dk1"/>
                </a:solidFill>
                <a:latin typeface="Times New Roman"/>
                <a:ea typeface="Times New Roman"/>
                <a:cs typeface="Times New Roman"/>
                <a:sym typeface="Times New Roman"/>
              </a:rPr>
              <a:t>2 United States</a:t>
            </a:r>
            <a:endParaRPr sz="2800">
              <a:solidFill>
                <a:schemeClr val="dk1"/>
              </a:solidFill>
              <a:latin typeface="Times New Roman"/>
              <a:ea typeface="Times New Roman"/>
              <a:cs typeface="Times New Roman"/>
              <a:sym typeface="Times New Roman"/>
            </a:endParaRPr>
          </a:p>
          <a:p>
            <a:pPr marL="0" lvl="0" indent="0" algn="l" rtl="0">
              <a:lnSpc>
                <a:spcPct val="90000"/>
              </a:lnSpc>
              <a:spcBef>
                <a:spcPts val="500"/>
              </a:spcBef>
              <a:spcAft>
                <a:spcPts val="0"/>
              </a:spcAft>
              <a:buNone/>
            </a:pPr>
            <a:endParaRPr sz="24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p:nvPr/>
        </p:nvSpPr>
        <p:spPr>
          <a:xfrm>
            <a:off x="1165975" y="1988700"/>
            <a:ext cx="6930300" cy="1166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700">
                <a:latin typeface="Times New Roman"/>
                <a:ea typeface="Times New Roman"/>
                <a:cs typeface="Times New Roman"/>
                <a:sym typeface="Times New Roman"/>
              </a:rPr>
              <a:t>Discussion</a:t>
            </a:r>
            <a:endParaRPr sz="4700">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93000">
              <a:srgbClr val="F7CB9F"/>
            </a:gs>
            <a:gs pos="100000">
              <a:srgbClr val="F0A963"/>
            </a:gs>
          </a:gsLst>
          <a:lin ang="5400012" scaled="0"/>
        </a:gradFill>
        <a:effectLst/>
      </p:bgPr>
    </p:bg>
    <p:spTree>
      <p:nvGrpSpPr>
        <p:cNvPr id="1" name="Shape 184"/>
        <p:cNvGrpSpPr/>
        <p:nvPr/>
      </p:nvGrpSpPr>
      <p:grpSpPr>
        <a:xfrm>
          <a:off x="0" y="0"/>
          <a:ext cx="0" cy="0"/>
          <a:chOff x="0" y="0"/>
          <a:chExt cx="0" cy="0"/>
        </a:xfrm>
      </p:grpSpPr>
      <p:sp>
        <p:nvSpPr>
          <p:cNvPr id="185" name="Google Shape;185;p3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rmAutofit fontScale="77500" lnSpcReduction="20000"/>
          </a:bodyPr>
          <a:lstStyle/>
          <a:p>
            <a:pPr marL="457200" lvl="0" indent="-353060" algn="l" rtl="0">
              <a:lnSpc>
                <a:spcPct val="90000"/>
              </a:lnSpc>
              <a:spcBef>
                <a:spcPts val="1000"/>
              </a:spcBef>
              <a:spcAft>
                <a:spcPts val="0"/>
              </a:spcAft>
              <a:buClr>
                <a:schemeClr val="dk1"/>
              </a:buClr>
              <a:buSzPct val="100000"/>
              <a:buChar char="❖"/>
            </a:pPr>
            <a:r>
              <a:rPr lang="en" sz="2800" dirty="0">
                <a:solidFill>
                  <a:schemeClr val="dk1"/>
                </a:solidFill>
                <a:latin typeface="Times New Roman"/>
                <a:ea typeface="Times New Roman"/>
                <a:cs typeface="Times New Roman"/>
                <a:sym typeface="Times New Roman"/>
              </a:rPr>
              <a:t>Phase 1 showed the videos increased the knowledge of genetics concepts </a:t>
            </a:r>
            <a:r>
              <a:rPr lang="en" sz="2800" dirty="0">
                <a:solidFill>
                  <a:schemeClr val="dk1"/>
                </a:solidFill>
              </a:rPr>
              <a:t>→</a:t>
            </a:r>
            <a:r>
              <a:rPr lang="en" sz="2800" dirty="0">
                <a:solidFill>
                  <a:schemeClr val="dk1"/>
                </a:solidFill>
                <a:latin typeface="Times New Roman"/>
                <a:ea typeface="Times New Roman"/>
                <a:cs typeface="Times New Roman"/>
                <a:sym typeface="Times New Roman"/>
              </a:rPr>
              <a:t> Phase 2 showed that this information is shown in a clear and understandable format</a:t>
            </a:r>
            <a:endParaRPr sz="2800" dirty="0">
              <a:solidFill>
                <a:schemeClr val="dk1"/>
              </a:solidFill>
              <a:latin typeface="Times New Roman"/>
              <a:ea typeface="Times New Roman"/>
              <a:cs typeface="Times New Roman"/>
              <a:sym typeface="Times New Roman"/>
            </a:endParaRPr>
          </a:p>
          <a:p>
            <a:pPr marL="457200" lvl="0" indent="0" algn="l" rtl="0">
              <a:lnSpc>
                <a:spcPct val="90000"/>
              </a:lnSpc>
              <a:spcBef>
                <a:spcPts val="1000"/>
              </a:spcBef>
              <a:spcAft>
                <a:spcPts val="0"/>
              </a:spcAft>
              <a:buNone/>
            </a:pPr>
            <a:endParaRPr sz="2800" dirty="0">
              <a:solidFill>
                <a:schemeClr val="dk1"/>
              </a:solidFill>
              <a:latin typeface="Times New Roman"/>
              <a:ea typeface="Times New Roman"/>
              <a:cs typeface="Times New Roman"/>
              <a:sym typeface="Times New Roman"/>
            </a:endParaRPr>
          </a:p>
          <a:p>
            <a:pPr marL="457200" lvl="0" indent="-353060" algn="l" rtl="0">
              <a:lnSpc>
                <a:spcPct val="90000"/>
              </a:lnSpc>
              <a:spcBef>
                <a:spcPts val="1000"/>
              </a:spcBef>
              <a:spcAft>
                <a:spcPts val="0"/>
              </a:spcAft>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Phase 1 data showed that participants were likely to share the videos with others and this was supported in Phase 2 with the majority of participants having already shared the videos with other people </a:t>
            </a:r>
            <a:endParaRPr sz="2800" dirty="0">
              <a:solidFill>
                <a:schemeClr val="dk1"/>
              </a:solidFill>
              <a:latin typeface="Times New Roman"/>
              <a:ea typeface="Times New Roman"/>
              <a:cs typeface="Times New Roman"/>
              <a:sym typeface="Times New Roman"/>
            </a:endParaRPr>
          </a:p>
          <a:p>
            <a:pPr marL="457200" lvl="0" indent="0" algn="l" rtl="0">
              <a:lnSpc>
                <a:spcPct val="90000"/>
              </a:lnSpc>
              <a:spcBef>
                <a:spcPts val="1000"/>
              </a:spcBef>
              <a:spcAft>
                <a:spcPts val="0"/>
              </a:spcAft>
              <a:buNone/>
            </a:pPr>
            <a:endParaRPr sz="2800" dirty="0">
              <a:solidFill>
                <a:schemeClr val="dk1"/>
              </a:solidFill>
              <a:latin typeface="Times New Roman"/>
              <a:ea typeface="Times New Roman"/>
              <a:cs typeface="Times New Roman"/>
              <a:sym typeface="Times New Roman"/>
            </a:endParaRPr>
          </a:p>
          <a:p>
            <a:pPr marL="457200" lvl="0" indent="-353060" algn="l" rtl="0">
              <a:lnSpc>
                <a:spcPct val="90000"/>
              </a:lnSpc>
              <a:spcBef>
                <a:spcPts val="1000"/>
              </a:spcBef>
              <a:spcAft>
                <a:spcPts val="0"/>
              </a:spcAft>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Phase 2 reinforced the idea from phase 1 that participants have the desire to have the videos in places such as the PCP office to watch prior to appointments </a:t>
            </a:r>
            <a:endParaRPr sz="2800" dirty="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2ADD-24D5-94B9-D802-829ACB5003B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Sharing Health Information </a:t>
            </a:r>
          </a:p>
        </p:txBody>
      </p:sp>
      <p:sp>
        <p:nvSpPr>
          <p:cNvPr id="4" name="TextBox 3">
            <a:extLst>
              <a:ext uri="{FF2B5EF4-FFF2-40B4-BE49-F238E27FC236}">
                <a16:creationId xmlns:a16="http://schemas.microsoft.com/office/drawing/2014/main" id="{DD0FB983-80B0-2E79-D223-4B132CC85A2B}"/>
              </a:ext>
            </a:extLst>
          </p:cNvPr>
          <p:cNvSpPr txBox="1"/>
          <p:nvPr/>
        </p:nvSpPr>
        <p:spPr>
          <a:xfrm>
            <a:off x="2164794" y="4866501"/>
            <a:ext cx="7205870" cy="300082"/>
          </a:xfrm>
          <a:prstGeom prst="rect">
            <a:avLst/>
          </a:prstGeom>
          <a:noFill/>
        </p:spPr>
        <p:txBody>
          <a:bodyPr wrap="square" rtlCol="0">
            <a:spAutoFit/>
          </a:bodyPr>
          <a:lstStyle/>
          <a:p>
            <a:pPr defTabSz="685800">
              <a:buClrTx/>
            </a:pPr>
            <a:r>
              <a:rPr lang="en-US" sz="1350" kern="1200" dirty="0">
                <a:solidFill>
                  <a:prstClr val="black"/>
                </a:solidFill>
                <a:latin typeface="Times New Roman" panose="02020603050405020304" pitchFamily="18" charset="0"/>
                <a:ea typeface="+mn-ea"/>
                <a:cs typeface="Times New Roman" panose="02020603050405020304" pitchFamily="18" charset="0"/>
              </a:rPr>
              <a:t>(Hurtado-de-Mendoza et al., 2020; National Assessment of Adult Literacy, 2003; Page et al., 2020)</a:t>
            </a:r>
          </a:p>
        </p:txBody>
      </p:sp>
      <p:graphicFrame>
        <p:nvGraphicFramePr>
          <p:cNvPr id="8" name="Content Placeholder 5">
            <a:extLst>
              <a:ext uri="{FF2B5EF4-FFF2-40B4-BE49-F238E27FC236}">
                <a16:creationId xmlns:a16="http://schemas.microsoft.com/office/drawing/2014/main" id="{50A395B1-9600-4427-A3A8-8BCE7CFF36AB}"/>
              </a:ext>
            </a:extLst>
          </p:cNvPr>
          <p:cNvGraphicFramePr>
            <a:graphicFrameLocks noGrp="1"/>
          </p:cNvGraphicFramePr>
          <p:nvPr>
            <p:ph idx="1"/>
            <p:extLst>
              <p:ext uri="{D42A27DB-BD31-4B8C-83A1-F6EECF244321}">
                <p14:modId xmlns:p14="http://schemas.microsoft.com/office/powerpoint/2010/main" val="3929240769"/>
              </p:ext>
            </p:extLst>
          </p:nvPr>
        </p:nvGraphicFramePr>
        <p:xfrm>
          <a:off x="628650" y="93999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672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93000">
              <a:srgbClr val="F7CB9F"/>
            </a:gs>
            <a:gs pos="100000">
              <a:srgbClr val="F0A963"/>
            </a:gs>
          </a:gsLst>
          <a:lin ang="5400012" scaled="0"/>
        </a:gradFill>
        <a:effectLst/>
      </p:bgPr>
    </p:bg>
    <p:spTree>
      <p:nvGrpSpPr>
        <p:cNvPr id="1" name="Shape 189"/>
        <p:cNvGrpSpPr/>
        <p:nvPr/>
      </p:nvGrpSpPr>
      <p:grpSpPr>
        <a:xfrm>
          <a:off x="0" y="0"/>
          <a:ext cx="0" cy="0"/>
          <a:chOff x="0" y="0"/>
          <a:chExt cx="0" cy="0"/>
        </a:xfrm>
      </p:grpSpPr>
      <p:sp>
        <p:nvSpPr>
          <p:cNvPr id="190" name="Google Shape;190;p36"/>
          <p:cNvSpPr txBox="1">
            <a:spLocks noGrp="1"/>
          </p:cNvSpPr>
          <p:nvPr>
            <p:ph type="title"/>
          </p:nvPr>
        </p:nvSpPr>
        <p:spPr>
          <a:xfrm>
            <a:off x="311700" y="2945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320" b="1" dirty="0">
                <a:latin typeface="Times New Roman"/>
                <a:ea typeface="Times New Roman"/>
                <a:cs typeface="Times New Roman"/>
                <a:sym typeface="Times New Roman"/>
              </a:rPr>
              <a:t>Conclusions</a:t>
            </a:r>
            <a:endParaRPr sz="3320" b="1" dirty="0">
              <a:latin typeface="Times New Roman"/>
              <a:ea typeface="Times New Roman"/>
              <a:cs typeface="Times New Roman"/>
              <a:sym typeface="Times New Roman"/>
            </a:endParaRPr>
          </a:p>
        </p:txBody>
      </p:sp>
      <p:sp>
        <p:nvSpPr>
          <p:cNvPr id="191" name="Google Shape;191;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Videos can change prep process for pediatric GC patients</a:t>
            </a:r>
            <a:endParaRPr sz="2200">
              <a:solidFill>
                <a:schemeClr val="dk1"/>
              </a:solidFill>
              <a:latin typeface="Times New Roman"/>
              <a:ea typeface="Times New Roman"/>
              <a:cs typeface="Times New Roman"/>
              <a:sym typeface="Times New Roman"/>
            </a:endParaRPr>
          </a:p>
          <a:p>
            <a:pPr marL="457200" lvl="0" indent="-368300" algn="l" rtl="0">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Increased understanding</a:t>
            </a:r>
            <a:endParaRPr sz="2200">
              <a:solidFill>
                <a:schemeClr val="dk1"/>
              </a:solidFill>
              <a:latin typeface="Times New Roman"/>
              <a:ea typeface="Times New Roman"/>
              <a:cs typeface="Times New Roman"/>
              <a:sym typeface="Times New Roman"/>
            </a:endParaRPr>
          </a:p>
          <a:p>
            <a:pPr marL="457200" lvl="0" indent="-368300" algn="l" rtl="0">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More conversation/questions</a:t>
            </a:r>
            <a:endParaRPr sz="2200">
              <a:solidFill>
                <a:schemeClr val="dk1"/>
              </a:solidFill>
              <a:latin typeface="Times New Roman"/>
              <a:ea typeface="Times New Roman"/>
              <a:cs typeface="Times New Roman"/>
              <a:sym typeface="Times New Roman"/>
            </a:endParaRPr>
          </a:p>
          <a:p>
            <a:pPr marL="457200" lvl="0" indent="-368300" algn="l" rtl="0">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Establishes trust</a:t>
            </a:r>
            <a:endParaRPr sz="2200">
              <a:solidFill>
                <a:schemeClr val="dk1"/>
              </a:solidFill>
              <a:latin typeface="Times New Roman"/>
              <a:ea typeface="Times New Roman"/>
              <a:cs typeface="Times New Roman"/>
              <a:sym typeface="Times New Roman"/>
            </a:endParaRPr>
          </a:p>
          <a:p>
            <a:pPr marL="457200" lvl="0" indent="-368300" algn="l" rtl="0">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More effective</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200">
                <a:solidFill>
                  <a:schemeClr val="dk1"/>
                </a:solidFill>
                <a:latin typeface="Times New Roman"/>
                <a:ea typeface="Times New Roman"/>
                <a:cs typeface="Times New Roman"/>
                <a:sym typeface="Times New Roman"/>
              </a:rPr>
              <a:t>Educating one person still can transform a community </a:t>
            </a:r>
            <a:endParaRPr sz="2200">
              <a:solidFill>
                <a:schemeClr val="dk1"/>
              </a:solidFill>
              <a:latin typeface="Times New Roman"/>
              <a:ea typeface="Times New Roman"/>
              <a:cs typeface="Times New Roman"/>
              <a:sym typeface="Times New Roman"/>
            </a:endParaRPr>
          </a:p>
          <a:p>
            <a:pPr marL="457200" lvl="0" indent="-368300" algn="l" rtl="0">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Peer to Peer education </a:t>
            </a:r>
            <a:endParaRPr sz="2200">
              <a:solidFill>
                <a:schemeClr val="dk1"/>
              </a:solidFill>
              <a:latin typeface="Times New Roman"/>
              <a:ea typeface="Times New Roman"/>
              <a:cs typeface="Times New Roman"/>
              <a:sym typeface="Times New Roman"/>
            </a:endParaRPr>
          </a:p>
          <a:p>
            <a:pPr marL="457200" lvl="0" indent="-368300" algn="l" rtl="0">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Sharing video with others </a:t>
            </a:r>
            <a:endParaRPr sz="2200">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93000">
              <a:srgbClr val="F7CB9F"/>
            </a:gs>
            <a:gs pos="100000">
              <a:srgbClr val="F0A963"/>
            </a:gs>
          </a:gsLst>
          <a:lin ang="5400012" scaled="0"/>
        </a:gradFill>
        <a:effectLst/>
      </p:bgPr>
    </p:bg>
    <p:spTree>
      <p:nvGrpSpPr>
        <p:cNvPr id="1" name="Shape 195"/>
        <p:cNvGrpSpPr/>
        <p:nvPr/>
      </p:nvGrpSpPr>
      <p:grpSpPr>
        <a:xfrm>
          <a:off x="0" y="0"/>
          <a:ext cx="0" cy="0"/>
          <a:chOff x="0" y="0"/>
          <a:chExt cx="0" cy="0"/>
        </a:xfrm>
      </p:grpSpPr>
      <p:sp>
        <p:nvSpPr>
          <p:cNvPr id="196" name="Google Shape;196;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466" b="1">
                <a:latin typeface="Times New Roman"/>
                <a:ea typeface="Times New Roman"/>
                <a:cs typeface="Times New Roman"/>
                <a:sym typeface="Times New Roman"/>
              </a:rPr>
              <a:t>Future Video Recommendations</a:t>
            </a:r>
            <a:r>
              <a:rPr lang="en" b="1"/>
              <a:t> </a:t>
            </a:r>
            <a:endParaRPr b="1"/>
          </a:p>
        </p:txBody>
      </p:sp>
      <p:sp>
        <p:nvSpPr>
          <p:cNvPr id="197" name="Google Shape;197;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How to Navigate the U.S. Healthcare System </a:t>
            </a:r>
            <a:endParaRPr sz="2200">
              <a:solidFill>
                <a:schemeClr val="dk1"/>
              </a:solidFill>
              <a:latin typeface="Times New Roman"/>
              <a:ea typeface="Times New Roman"/>
              <a:cs typeface="Times New Roman"/>
              <a:sym typeface="Times New Roman"/>
            </a:endParaRPr>
          </a:p>
          <a:p>
            <a:pPr marL="457200" lvl="0" indent="-368300" algn="l" rtl="0">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Inclusion of sign language in the videos → Need to learn more about dialect of sign language that will be applicable broadly</a:t>
            </a:r>
            <a:endParaRPr sz="22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F2910377-ABDF-0E9D-9EBC-45F839C5E8F7}"/>
              </a:ext>
            </a:extLst>
          </p:cNvPr>
          <p:cNvSpPr>
            <a:spLocks noGrp="1"/>
          </p:cNvSpPr>
          <p:nvPr>
            <p:ph type="title"/>
          </p:nvPr>
        </p:nvSpPr>
        <p:spPr>
          <a:xfrm>
            <a:off x="476251" y="480617"/>
            <a:ext cx="2563994" cy="4187361"/>
          </a:xfrm>
        </p:spPr>
        <p:txBody>
          <a:bodyPr vert="horz" lIns="68580" tIns="34290" rIns="68580" bIns="34290" rtlCol="0" anchor="ctr">
            <a:normAutofit/>
          </a:bodyPr>
          <a:lstStyle/>
          <a:p>
            <a:r>
              <a:rPr lang="en-US" sz="4000" dirty="0">
                <a:latin typeface="Times New Roman" panose="02020603050405020304" pitchFamily="18" charset="0"/>
                <a:cs typeface="Times New Roman" panose="02020603050405020304" pitchFamily="18" charset="0"/>
              </a:rPr>
              <a:t>Educational videos</a:t>
            </a:r>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259703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9" name="Content Placeholder 8" descr="A group of people posing for a photo&#10;&#10;Description automatically generated with low confidence">
            <a:extLst>
              <a:ext uri="{FF2B5EF4-FFF2-40B4-BE49-F238E27FC236}">
                <a16:creationId xmlns:a16="http://schemas.microsoft.com/office/drawing/2014/main" id="{97F6BEF5-1C9E-9CBC-805C-959ED27F82C9}"/>
              </a:ext>
            </a:extLst>
          </p:cNvPr>
          <p:cNvPicPr>
            <a:picLocks noGrp="1" noChangeAspect="1"/>
          </p:cNvPicPr>
          <p:nvPr>
            <p:ph idx="1"/>
          </p:nvPr>
        </p:nvPicPr>
        <p:blipFill>
          <a:blip r:embed="rId3"/>
          <a:stretch>
            <a:fillRect/>
          </a:stretch>
        </p:blipFill>
        <p:spPr>
          <a:xfrm>
            <a:off x="5406633" y="1259864"/>
            <a:ext cx="3550926" cy="2002825"/>
          </a:xfrm>
          <a:prstGeom prst="rect">
            <a:avLst/>
          </a:prstGeom>
        </p:spPr>
      </p:pic>
      <p:sp>
        <p:nvSpPr>
          <p:cNvPr id="8" name="Text Placeholder 7">
            <a:extLst>
              <a:ext uri="{FF2B5EF4-FFF2-40B4-BE49-F238E27FC236}">
                <a16:creationId xmlns:a16="http://schemas.microsoft.com/office/drawing/2014/main" id="{14D268FA-8021-798C-7E99-BE9E5D5B0684}"/>
              </a:ext>
            </a:extLst>
          </p:cNvPr>
          <p:cNvSpPr>
            <a:spLocks noGrp="1"/>
          </p:cNvSpPr>
          <p:nvPr>
            <p:ph type="body" sz="half" idx="2"/>
          </p:nvPr>
        </p:nvSpPr>
        <p:spPr>
          <a:xfrm>
            <a:off x="3486013" y="1477635"/>
            <a:ext cx="1920620" cy="1700368"/>
          </a:xfrm>
        </p:spPr>
        <p:txBody>
          <a:bodyPr>
            <a:noAutofit/>
          </a:bodyPr>
          <a:lstStyle/>
          <a:p>
            <a:pPr marL="139304" indent="-139304" defTabSz="445770">
              <a:spcBef>
                <a:spcPts val="488"/>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Introduces team members</a:t>
            </a:r>
          </a:p>
          <a:p>
            <a:pPr marL="139304" indent="-139304" defTabSz="445770">
              <a:spcBef>
                <a:spcPts val="488"/>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Presents common referral reasons</a:t>
            </a:r>
          </a:p>
          <a:p>
            <a:pPr marL="139304" indent="-139304" defTabSz="445770">
              <a:spcBef>
                <a:spcPts val="488"/>
              </a:spcBef>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Prepares family on what-to-expect at a Pediatric Genetics clinic</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C8B01328-39ED-0406-A7CB-02606BB71770}"/>
              </a:ext>
            </a:extLst>
          </p:cNvPr>
          <p:cNvSpPr txBox="1"/>
          <p:nvPr/>
        </p:nvSpPr>
        <p:spPr>
          <a:xfrm>
            <a:off x="5664989" y="3335016"/>
            <a:ext cx="2973533" cy="307777"/>
          </a:xfrm>
          <a:prstGeom prst="rect">
            <a:avLst/>
          </a:prstGeom>
          <a:noFill/>
        </p:spPr>
        <p:txBody>
          <a:bodyPr wrap="square" rtlCol="0">
            <a:spAutoFit/>
          </a:bodyPr>
          <a:lstStyle/>
          <a:p>
            <a:pPr algn="ctr" defTabSz="445770">
              <a:spcAft>
                <a:spcPts val="450"/>
              </a:spcAft>
              <a:buClrTx/>
            </a:pPr>
            <a:r>
              <a:rPr lang="en-US" kern="1200" dirty="0">
                <a:solidFill>
                  <a:schemeClr val="tx1"/>
                </a:solidFill>
                <a:latin typeface="Times New Roman" panose="02020603050405020304" pitchFamily="18" charset="0"/>
                <a:ea typeface="+mn-ea"/>
                <a:cs typeface="Times New Roman" panose="02020603050405020304" pitchFamily="18" charset="0"/>
              </a:rPr>
              <a:t>Video title:  What is a genetics clinic?</a:t>
            </a:r>
            <a:endParaRPr lang="en-US" sz="24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FCA0F650-3E1E-98FE-853E-9BFC9B0D970F}"/>
              </a:ext>
            </a:extLst>
          </p:cNvPr>
          <p:cNvSpPr txBox="1"/>
          <p:nvPr/>
        </p:nvSpPr>
        <p:spPr>
          <a:xfrm>
            <a:off x="5644414" y="3715121"/>
            <a:ext cx="3014684" cy="227435"/>
          </a:xfrm>
          <a:prstGeom prst="rect">
            <a:avLst/>
          </a:prstGeom>
          <a:noFill/>
        </p:spPr>
        <p:txBody>
          <a:bodyPr wrap="square" rtlCol="0">
            <a:spAutoFit/>
          </a:bodyPr>
          <a:lstStyle/>
          <a:p>
            <a:pPr algn="ctr" defTabSz="445770">
              <a:spcAft>
                <a:spcPts val="450"/>
              </a:spcAft>
              <a:buClrTx/>
            </a:pPr>
            <a:r>
              <a:rPr lang="en-US" sz="878" u="sng" kern="1200">
                <a:solidFill>
                  <a:prstClr val="white">
                    <a:lumMod val="65000"/>
                  </a:prstClr>
                </a:solidFill>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https://www.heartlandcollaborative.org/for-families/resources/</a:t>
            </a:r>
            <a:r>
              <a:rPr lang="en-US" sz="878" kern="1200">
                <a:solidFill>
                  <a:prstClr val="white">
                    <a:lumMod val="65000"/>
                  </a:prstClr>
                </a:solidFill>
                <a:latin typeface="Times New Roman" panose="02020603050405020304" pitchFamily="18" charset="0"/>
                <a:ea typeface="+mn-ea"/>
                <a:cs typeface="Times New Roman" panose="02020603050405020304" pitchFamily="18" charset="0"/>
              </a:rPr>
              <a:t>. </a:t>
            </a:r>
            <a:endParaRPr lang="en-US" sz="1350" kern="1200">
              <a:solidFill>
                <a:prstClr val="white">
                  <a:lumMod val="65000"/>
                </a:prstClr>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1044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DB4A-BC63-29E3-F8AA-00FD418419C6}"/>
              </a:ext>
            </a:extLst>
          </p:cNvPr>
          <p:cNvSpPr>
            <a:spLocks noGrp="1"/>
          </p:cNvSpPr>
          <p:nvPr>
            <p:ph type="title"/>
          </p:nvPr>
        </p:nvSpPr>
        <p:spPr>
          <a:xfrm>
            <a:off x="473202" y="479640"/>
            <a:ext cx="2571750" cy="1289304"/>
          </a:xfrm>
        </p:spPr>
        <p:txBody>
          <a:bodyPr vert="horz" lIns="68580" tIns="34290" rIns="68580" bIns="34290" rtlCol="0" anchor="b">
            <a:normAutofit/>
          </a:bodyPr>
          <a:lstStyle/>
          <a:p>
            <a:r>
              <a:rPr lang="en-US" sz="3450" dirty="0">
                <a:latin typeface="Times New Roman" panose="02020603050405020304" pitchFamily="18" charset="0"/>
                <a:cs typeface="Times New Roman" panose="02020603050405020304" pitchFamily="18" charset="0"/>
              </a:rPr>
              <a:t>Educational videos (cont.)</a:t>
            </a:r>
          </a:p>
        </p:txBody>
      </p:sp>
      <p:sp>
        <p:nvSpPr>
          <p:cNvPr id="4" name="Text Placeholder 3">
            <a:extLst>
              <a:ext uri="{FF2B5EF4-FFF2-40B4-BE49-F238E27FC236}">
                <a16:creationId xmlns:a16="http://schemas.microsoft.com/office/drawing/2014/main" id="{82A067E2-3C28-2836-1167-EFAA5D9A1675}"/>
              </a:ext>
            </a:extLst>
          </p:cNvPr>
          <p:cNvSpPr>
            <a:spLocks noGrp="1"/>
          </p:cNvSpPr>
          <p:nvPr>
            <p:ph type="body" sz="half" idx="2"/>
          </p:nvPr>
        </p:nvSpPr>
        <p:spPr>
          <a:xfrm>
            <a:off x="473202" y="2105406"/>
            <a:ext cx="2571750" cy="2558034"/>
          </a:xfrm>
        </p:spPr>
        <p:txBody>
          <a:bodyPr vert="horz" lIns="68580" tIns="34290" rIns="68580" bIns="34290" rtlCol="0" anchor="t">
            <a:normAutofit/>
          </a:bodyPr>
          <a:lstStyle/>
          <a:p>
            <a:pPr marL="214313" indent="-171450">
              <a:buFont typeface="Arial" panose="020B0604020202020204" pitchFamily="34" charset="0"/>
              <a:buChar char="•"/>
            </a:pPr>
            <a:r>
              <a:rPr lang="en-US" sz="1650">
                <a:latin typeface="Times New Roman" panose="02020603050405020304" pitchFamily="18" charset="0"/>
                <a:cs typeface="Times New Roman" panose="02020603050405020304" pitchFamily="18" charset="0"/>
              </a:rPr>
              <a:t>Describes roles</a:t>
            </a:r>
          </a:p>
          <a:p>
            <a:pPr marL="214313" indent="-171450">
              <a:buFont typeface="Arial" panose="020B0604020202020204" pitchFamily="34" charset="0"/>
              <a:buChar char="•"/>
            </a:pPr>
            <a:r>
              <a:rPr lang="en-US" sz="1650">
                <a:latin typeface="Times New Roman" panose="02020603050405020304" pitchFamily="18" charset="0"/>
                <a:cs typeface="Times New Roman" panose="02020603050405020304" pitchFamily="18" charset="0"/>
              </a:rPr>
              <a:t>Defines genetic terminology</a:t>
            </a:r>
          </a:p>
          <a:p>
            <a:pPr marL="214313" indent="-171450">
              <a:buFont typeface="Arial" panose="020B0604020202020204" pitchFamily="34" charset="0"/>
              <a:buChar char="•"/>
            </a:pPr>
            <a:r>
              <a:rPr lang="en-US" sz="1650">
                <a:latin typeface="Times New Roman" panose="02020603050405020304" pitchFamily="18" charset="0"/>
                <a:cs typeface="Times New Roman" panose="02020603050405020304" pitchFamily="18" charset="0"/>
              </a:rPr>
              <a:t>Presents common causes of genetic conditions</a:t>
            </a:r>
          </a:p>
        </p:txBody>
      </p:sp>
      <p:pic>
        <p:nvPicPr>
          <p:cNvPr id="5" name="Content Placeholder 4" descr="A picture containing company name&#10;&#10;Description automatically generated">
            <a:extLst>
              <a:ext uri="{FF2B5EF4-FFF2-40B4-BE49-F238E27FC236}">
                <a16:creationId xmlns:a16="http://schemas.microsoft.com/office/drawing/2014/main" id="{24AC11FD-186F-D536-AE58-98B30088944D}"/>
              </a:ext>
            </a:extLst>
          </p:cNvPr>
          <p:cNvPicPr>
            <a:picLocks noGrp="1" noChangeAspect="1"/>
          </p:cNvPicPr>
          <p:nvPr>
            <p:ph idx="1"/>
          </p:nvPr>
        </p:nvPicPr>
        <p:blipFill>
          <a:blip r:embed="rId3"/>
          <a:stretch>
            <a:fillRect/>
          </a:stretch>
        </p:blipFill>
        <p:spPr>
          <a:xfrm>
            <a:off x="3490722" y="1115498"/>
            <a:ext cx="5177790" cy="2912505"/>
          </a:xfrm>
          <a:prstGeom prst="rect">
            <a:avLst/>
          </a:prstGeom>
        </p:spPr>
      </p:pic>
      <p:sp>
        <p:nvSpPr>
          <p:cNvPr id="6" name="TextBox 5">
            <a:extLst>
              <a:ext uri="{FF2B5EF4-FFF2-40B4-BE49-F238E27FC236}">
                <a16:creationId xmlns:a16="http://schemas.microsoft.com/office/drawing/2014/main" id="{61718E58-652C-14A7-423A-B4CA28976D8A}"/>
              </a:ext>
            </a:extLst>
          </p:cNvPr>
          <p:cNvSpPr txBox="1"/>
          <p:nvPr/>
        </p:nvSpPr>
        <p:spPr>
          <a:xfrm>
            <a:off x="3945128" y="4039689"/>
            <a:ext cx="4629150" cy="369332"/>
          </a:xfrm>
          <a:prstGeom prst="rect">
            <a:avLst/>
          </a:prstGeom>
          <a:noFill/>
        </p:spPr>
        <p:txBody>
          <a:bodyPr wrap="square" rtlCol="0">
            <a:spAutoFit/>
          </a:bodyPr>
          <a:lstStyle/>
          <a:p>
            <a:pPr algn="ctr" defTabSz="342900">
              <a:spcAft>
                <a:spcPts val="450"/>
              </a:spcAft>
              <a:buClrTx/>
              <a:defRPr/>
            </a:pPr>
            <a:r>
              <a:rPr lang="en-US" sz="1800" kern="1200" dirty="0">
                <a:solidFill>
                  <a:schemeClr val="tx1"/>
                </a:solidFill>
                <a:latin typeface="Times New Roman" panose="02020603050405020304" pitchFamily="18" charset="0"/>
                <a:ea typeface="+mn-ea"/>
                <a:cs typeface="Times New Roman" panose="02020603050405020304" pitchFamily="18" charset="0"/>
              </a:rPr>
              <a:t>Video title:  What are chromosomes and genes?</a:t>
            </a:r>
          </a:p>
        </p:txBody>
      </p:sp>
      <p:sp>
        <p:nvSpPr>
          <p:cNvPr id="7" name="TextBox 6">
            <a:extLst>
              <a:ext uri="{FF2B5EF4-FFF2-40B4-BE49-F238E27FC236}">
                <a16:creationId xmlns:a16="http://schemas.microsoft.com/office/drawing/2014/main" id="{4EB0E418-12F1-A841-11A9-CCE7D564A1AE}"/>
              </a:ext>
            </a:extLst>
          </p:cNvPr>
          <p:cNvSpPr txBox="1"/>
          <p:nvPr/>
        </p:nvSpPr>
        <p:spPr>
          <a:xfrm>
            <a:off x="4068825" y="4409021"/>
            <a:ext cx="4629150" cy="253916"/>
          </a:xfrm>
          <a:prstGeom prst="rect">
            <a:avLst/>
          </a:prstGeom>
          <a:noFill/>
        </p:spPr>
        <p:txBody>
          <a:bodyPr wrap="square" rtlCol="0">
            <a:spAutoFit/>
          </a:bodyPr>
          <a:lstStyle/>
          <a:p>
            <a:pPr defTabSz="342900">
              <a:spcAft>
                <a:spcPts val="450"/>
              </a:spcAft>
              <a:buClrTx/>
              <a:defRPr/>
            </a:pPr>
            <a:r>
              <a:rPr lang="en-US" sz="1050" u="sng" kern="1200">
                <a:solidFill>
                  <a:prstClr val="white">
                    <a:lumMod val="65000"/>
                  </a:prstClr>
                </a:solidFill>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https://www.heartlandcollaborative.org/for-families/resources/</a:t>
            </a:r>
            <a:r>
              <a:rPr lang="en-US" sz="1050" kern="1200">
                <a:solidFill>
                  <a:prstClr val="white">
                    <a:lumMod val="65000"/>
                  </a:prstClr>
                </a:solidFill>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413410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p:nvPr/>
        </p:nvSpPr>
        <p:spPr>
          <a:xfrm>
            <a:off x="724050" y="1814800"/>
            <a:ext cx="7870500" cy="959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5700">
                <a:latin typeface="Times New Roman"/>
                <a:ea typeface="Times New Roman"/>
                <a:cs typeface="Times New Roman"/>
                <a:sym typeface="Times New Roman"/>
              </a:rPr>
              <a:t>Study Goals and Aims</a:t>
            </a:r>
            <a:endParaRPr sz="57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50190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46745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Title 1">
            <a:extLst>
              <a:ext uri="{FF2B5EF4-FFF2-40B4-BE49-F238E27FC236}">
                <a16:creationId xmlns:a16="http://schemas.microsoft.com/office/drawing/2014/main" id="{90F6F27B-377A-794A-88C1-3FBF647232C5}"/>
              </a:ext>
            </a:extLst>
          </p:cNvPr>
          <p:cNvSpPr>
            <a:spLocks noGrp="1"/>
          </p:cNvSpPr>
          <p:nvPr>
            <p:ph type="title"/>
          </p:nvPr>
        </p:nvSpPr>
        <p:spPr>
          <a:xfrm>
            <a:off x="963931" y="787947"/>
            <a:ext cx="6056111" cy="1213867"/>
          </a:xfrm>
        </p:spPr>
        <p:txBody>
          <a:bodyPr anchor="ctr">
            <a:normAutofit/>
          </a:bodyPr>
          <a:lstStyle/>
          <a:p>
            <a:r>
              <a:rPr lang="en-US" sz="4800">
                <a:latin typeface="Times New Roman" panose="02020603050405020304" pitchFamily="18" charset="0"/>
                <a:cs typeface="Times New Roman" panose="02020603050405020304" pitchFamily="18" charset="0"/>
              </a:rPr>
              <a:t>Research goal</a:t>
            </a:r>
          </a:p>
        </p:txBody>
      </p:sp>
      <p:graphicFrame>
        <p:nvGraphicFramePr>
          <p:cNvPr id="10" name="Content Placeholder 2">
            <a:extLst>
              <a:ext uri="{FF2B5EF4-FFF2-40B4-BE49-F238E27FC236}">
                <a16:creationId xmlns:a16="http://schemas.microsoft.com/office/drawing/2014/main" id="{17577EBD-4185-E499-86BB-C3465517409A}"/>
              </a:ext>
            </a:extLst>
          </p:cNvPr>
          <p:cNvGraphicFramePr>
            <a:graphicFrameLocks noGrp="1"/>
          </p:cNvGraphicFramePr>
          <p:nvPr>
            <p:ph idx="1"/>
            <p:extLst>
              <p:ext uri="{D42A27DB-BD31-4B8C-83A1-F6EECF244321}">
                <p14:modId xmlns:p14="http://schemas.microsoft.com/office/powerpoint/2010/main" val="3125154067"/>
              </p:ext>
            </p:extLst>
          </p:nvPr>
        </p:nvGraphicFramePr>
        <p:xfrm>
          <a:off x="963931" y="2190750"/>
          <a:ext cx="7171076" cy="231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88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BE41809F-4658-27CE-6B52-8FE42C2E5ADD}"/>
              </a:ext>
            </a:extLst>
          </p:cNvPr>
          <p:cNvSpPr txBox="1"/>
          <p:nvPr/>
        </p:nvSpPr>
        <p:spPr>
          <a:xfrm>
            <a:off x="228600" y="4781551"/>
            <a:ext cx="8568449" cy="369332"/>
          </a:xfrm>
          <a:prstGeom prst="rect">
            <a:avLst/>
          </a:prstGeom>
          <a:solidFill>
            <a:schemeClr val="bg1"/>
          </a:solidFill>
        </p:spPr>
        <p:txBody>
          <a:bodyPr wrap="square" rtlCol="0">
            <a:spAutoFit/>
          </a:bodyPr>
          <a:lstStyle/>
          <a:p>
            <a:endParaRPr lang="en-US" sz="18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328642" y="969505"/>
            <a:ext cx="8368363" cy="173255"/>
          </a:xfrm>
          <a:prstGeom prst="rect">
            <a:avLst/>
          </a:prstGeom>
        </p:spPr>
        <p:txBody>
          <a:bodyPr/>
          <a:lstStyle/>
          <a:p>
            <a:r>
              <a:rPr lang="en-US" sz="1800" dirty="0">
                <a:latin typeface="Times New Roman" panose="02020603050405020304" pitchFamily="18" charset="0"/>
                <a:cs typeface="Times New Roman" panose="02020603050405020304" pitchFamily="18" charset="0"/>
              </a:rPr>
              <a:t>We hypothesize that, for Spanish-speaking populations, these videos will: </a:t>
            </a:r>
          </a:p>
        </p:txBody>
      </p:sp>
      <p:sp>
        <p:nvSpPr>
          <p:cNvPr id="3" name="Title 2"/>
          <p:cNvSpPr>
            <a:spLocks noGrp="1"/>
          </p:cNvSpPr>
          <p:nvPr>
            <p:ph type="title"/>
          </p:nvPr>
        </p:nvSpPr>
        <p:spPr>
          <a:xfrm>
            <a:off x="387819" y="466323"/>
            <a:ext cx="8368363" cy="409459"/>
          </a:xfrm>
          <a:prstGeom prst="rect">
            <a:avLst/>
          </a:prstGeom>
        </p:spPr>
        <p:txBody>
          <a:bodyPr>
            <a:normAutofit fontScale="90000"/>
          </a:bodyPr>
          <a:lstStyle/>
          <a:p>
            <a:r>
              <a:rPr lang="en-US" sz="3300" dirty="0">
                <a:solidFill>
                  <a:schemeClr val="tx1"/>
                </a:solidFill>
                <a:latin typeface="Times New Roman" panose="02020603050405020304" pitchFamily="18" charset="0"/>
                <a:cs typeface="Times New Roman" panose="02020603050405020304" pitchFamily="18" charset="0"/>
              </a:rPr>
              <a:t>Phase 1: Aims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Freeform 5">
            <a:extLst>
              <a:ext uri="{FF2B5EF4-FFF2-40B4-BE49-F238E27FC236}">
                <a16:creationId xmlns:a16="http://schemas.microsoft.com/office/drawing/2014/main" id="{42E09CA1-8C92-4646-AE3E-CDB182489B86}"/>
              </a:ext>
            </a:extLst>
          </p:cNvPr>
          <p:cNvSpPr>
            <a:spLocks noEditPoints="1"/>
          </p:cNvSpPr>
          <p:nvPr/>
        </p:nvSpPr>
        <p:spPr bwMode="auto">
          <a:xfrm>
            <a:off x="5411152" y="1427582"/>
            <a:ext cx="3328988" cy="3328988"/>
          </a:xfrm>
          <a:custGeom>
            <a:avLst/>
            <a:gdLst>
              <a:gd name="T0" fmla="*/ 1997 w 2048"/>
              <a:gd name="T1" fmla="*/ 390 h 2048"/>
              <a:gd name="T2" fmla="*/ 1960 w 2048"/>
              <a:gd name="T3" fmla="*/ 288 h 2048"/>
              <a:gd name="T4" fmla="*/ 1760 w 2048"/>
              <a:gd name="T5" fmla="*/ 88 h 2048"/>
              <a:gd name="T6" fmla="*/ 1658 w 2048"/>
              <a:gd name="T7" fmla="*/ 51 h 2048"/>
              <a:gd name="T8" fmla="*/ 1024 w 2048"/>
              <a:gd name="T9" fmla="*/ 0 h 2048"/>
              <a:gd name="T10" fmla="*/ 0 w 2048"/>
              <a:gd name="T11" fmla="*/ 1024 h 2048"/>
              <a:gd name="T12" fmla="*/ 1024 w 2048"/>
              <a:gd name="T13" fmla="*/ 2048 h 2048"/>
              <a:gd name="T14" fmla="*/ 2048 w 2048"/>
              <a:gd name="T15" fmla="*/ 1024 h 2048"/>
              <a:gd name="T16" fmla="*/ 1660 w 2048"/>
              <a:gd name="T17" fmla="*/ 333 h 2048"/>
              <a:gd name="T18" fmla="*/ 1821 w 2048"/>
              <a:gd name="T19" fmla="*/ 397 h 2048"/>
              <a:gd name="T20" fmla="*/ 1521 w 2048"/>
              <a:gd name="T21" fmla="*/ 527 h 2048"/>
              <a:gd name="T22" fmla="*/ 1651 w 2048"/>
              <a:gd name="T23" fmla="*/ 227 h 2048"/>
              <a:gd name="T24" fmla="*/ 1228 w 2048"/>
              <a:gd name="T25" fmla="*/ 1024 h 2048"/>
              <a:gd name="T26" fmla="*/ 820 w 2048"/>
              <a:gd name="T27" fmla="*/ 1024 h 2048"/>
              <a:gd name="T28" fmla="*/ 1119 w 2048"/>
              <a:gd name="T29" fmla="*/ 844 h 2048"/>
              <a:gd name="T30" fmla="*/ 982 w 2048"/>
              <a:gd name="T31" fmla="*/ 1066 h 2048"/>
              <a:gd name="T32" fmla="*/ 1066 w 2048"/>
              <a:gd name="T33" fmla="*/ 1066 h 2048"/>
              <a:gd name="T34" fmla="*/ 1228 w 2048"/>
              <a:gd name="T35" fmla="*/ 1024 h 2048"/>
              <a:gd name="T36" fmla="*/ 1024 w 2048"/>
              <a:gd name="T37" fmla="*/ 700 h 2048"/>
              <a:gd name="T38" fmla="*/ 1024 w 2048"/>
              <a:gd name="T39" fmla="*/ 1348 h 2048"/>
              <a:gd name="T40" fmla="*/ 1291 w 2048"/>
              <a:gd name="T41" fmla="*/ 841 h 2048"/>
              <a:gd name="T42" fmla="*/ 1588 w 2048"/>
              <a:gd name="T43" fmla="*/ 1024 h 2048"/>
              <a:gd name="T44" fmla="*/ 460 w 2048"/>
              <a:gd name="T45" fmla="*/ 1024 h 2048"/>
              <a:gd name="T46" fmla="*/ 1378 w 2048"/>
              <a:gd name="T47" fmla="*/ 585 h 2048"/>
              <a:gd name="T48" fmla="*/ 1663 w 2048"/>
              <a:gd name="T49" fmla="*/ 1663 h 2048"/>
              <a:gd name="T50" fmla="*/ 385 w 2048"/>
              <a:gd name="T51" fmla="*/ 1663 h 2048"/>
              <a:gd name="T52" fmla="*/ 385 w 2048"/>
              <a:gd name="T53" fmla="*/ 385 h 2048"/>
              <a:gd name="T54" fmla="*/ 1471 w 2048"/>
              <a:gd name="T55" fmla="*/ 238 h 2048"/>
              <a:gd name="T56" fmla="*/ 1385 w 2048"/>
              <a:gd name="T57" fmla="*/ 346 h 2048"/>
              <a:gd name="T58" fmla="*/ 1394 w 2048"/>
              <a:gd name="T59" fmla="*/ 449 h 2048"/>
              <a:gd name="T60" fmla="*/ 340 w 2048"/>
              <a:gd name="T61" fmla="*/ 1024 h 2048"/>
              <a:gd name="T62" fmla="*/ 1708 w 2048"/>
              <a:gd name="T63" fmla="*/ 1024 h 2048"/>
              <a:gd name="T64" fmla="*/ 1695 w 2048"/>
              <a:gd name="T65" fmla="*/ 662 h 2048"/>
              <a:gd name="T66" fmla="*/ 1701 w 2048"/>
              <a:gd name="T67" fmla="*/ 663 h 2048"/>
              <a:gd name="T68" fmla="*/ 1707 w 2048"/>
              <a:gd name="T69" fmla="*/ 662 h 2048"/>
              <a:gd name="T70" fmla="*/ 1713 w 2048"/>
              <a:gd name="T71" fmla="*/ 661 h 2048"/>
              <a:gd name="T72" fmla="*/ 1719 w 2048"/>
              <a:gd name="T73" fmla="*/ 659 h 2048"/>
              <a:gd name="T74" fmla="*/ 1725 w 2048"/>
              <a:gd name="T75" fmla="*/ 657 h 2048"/>
              <a:gd name="T76" fmla="*/ 1731 w 2048"/>
              <a:gd name="T77" fmla="*/ 654 h 2048"/>
              <a:gd name="T78" fmla="*/ 1736 w 2048"/>
              <a:gd name="T79" fmla="*/ 650 h 2048"/>
              <a:gd name="T80" fmla="*/ 1742 w 2048"/>
              <a:gd name="T81" fmla="*/ 645 h 2048"/>
              <a:gd name="T82" fmla="*/ 1928 w 2048"/>
              <a:gd name="T83" fmla="*/ 102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8" h="2048">
                <a:moveTo>
                  <a:pt x="1898" y="490"/>
                </a:moveTo>
                <a:cubicBezTo>
                  <a:pt x="1997" y="390"/>
                  <a:pt x="1997" y="390"/>
                  <a:pt x="1997" y="390"/>
                </a:cubicBezTo>
                <a:cubicBezTo>
                  <a:pt x="2013" y="374"/>
                  <a:pt x="2019" y="349"/>
                  <a:pt x="2011" y="327"/>
                </a:cubicBezTo>
                <a:cubicBezTo>
                  <a:pt x="2003" y="305"/>
                  <a:pt x="1983" y="290"/>
                  <a:pt x="1960" y="288"/>
                </a:cubicBezTo>
                <a:cubicBezTo>
                  <a:pt x="1775" y="273"/>
                  <a:pt x="1775" y="273"/>
                  <a:pt x="1775" y="273"/>
                </a:cubicBezTo>
                <a:cubicBezTo>
                  <a:pt x="1760" y="88"/>
                  <a:pt x="1760" y="88"/>
                  <a:pt x="1760" y="88"/>
                </a:cubicBezTo>
                <a:cubicBezTo>
                  <a:pt x="1758" y="65"/>
                  <a:pt x="1743" y="45"/>
                  <a:pt x="1721" y="37"/>
                </a:cubicBezTo>
                <a:cubicBezTo>
                  <a:pt x="1699" y="29"/>
                  <a:pt x="1674" y="35"/>
                  <a:pt x="1658" y="51"/>
                </a:cubicBezTo>
                <a:cubicBezTo>
                  <a:pt x="1558" y="150"/>
                  <a:pt x="1558" y="150"/>
                  <a:pt x="1558" y="150"/>
                </a:cubicBezTo>
                <a:cubicBezTo>
                  <a:pt x="1398" y="52"/>
                  <a:pt x="1214"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834"/>
                  <a:pt x="1996" y="650"/>
                  <a:pt x="1898" y="490"/>
                </a:cubicBezTo>
                <a:close/>
                <a:moveTo>
                  <a:pt x="1660" y="333"/>
                </a:moveTo>
                <a:cubicBezTo>
                  <a:pt x="1662" y="362"/>
                  <a:pt x="1686" y="386"/>
                  <a:pt x="1715" y="388"/>
                </a:cubicBezTo>
                <a:cubicBezTo>
                  <a:pt x="1821" y="397"/>
                  <a:pt x="1821" y="397"/>
                  <a:pt x="1821" y="397"/>
                </a:cubicBezTo>
                <a:cubicBezTo>
                  <a:pt x="1677" y="540"/>
                  <a:pt x="1677" y="540"/>
                  <a:pt x="1677" y="540"/>
                </a:cubicBezTo>
                <a:cubicBezTo>
                  <a:pt x="1521" y="527"/>
                  <a:pt x="1521" y="527"/>
                  <a:pt x="1521" y="527"/>
                </a:cubicBezTo>
                <a:cubicBezTo>
                  <a:pt x="1508" y="371"/>
                  <a:pt x="1508" y="371"/>
                  <a:pt x="1508" y="371"/>
                </a:cubicBezTo>
                <a:cubicBezTo>
                  <a:pt x="1651" y="227"/>
                  <a:pt x="1651" y="227"/>
                  <a:pt x="1651" y="227"/>
                </a:cubicBezTo>
                <a:lnTo>
                  <a:pt x="1660" y="333"/>
                </a:lnTo>
                <a:close/>
                <a:moveTo>
                  <a:pt x="1228" y="1024"/>
                </a:moveTo>
                <a:cubicBezTo>
                  <a:pt x="1228" y="1136"/>
                  <a:pt x="1136" y="1228"/>
                  <a:pt x="1024" y="1228"/>
                </a:cubicBezTo>
                <a:cubicBezTo>
                  <a:pt x="912" y="1228"/>
                  <a:pt x="820" y="1136"/>
                  <a:pt x="820" y="1024"/>
                </a:cubicBezTo>
                <a:cubicBezTo>
                  <a:pt x="820" y="912"/>
                  <a:pt x="912" y="820"/>
                  <a:pt x="1024" y="820"/>
                </a:cubicBezTo>
                <a:cubicBezTo>
                  <a:pt x="1058" y="820"/>
                  <a:pt x="1091" y="829"/>
                  <a:pt x="1119" y="844"/>
                </a:cubicBezTo>
                <a:cubicBezTo>
                  <a:pt x="982" y="982"/>
                  <a:pt x="982" y="982"/>
                  <a:pt x="982" y="982"/>
                </a:cubicBezTo>
                <a:cubicBezTo>
                  <a:pt x="958" y="1005"/>
                  <a:pt x="958" y="1043"/>
                  <a:pt x="982" y="1066"/>
                </a:cubicBezTo>
                <a:cubicBezTo>
                  <a:pt x="993" y="1078"/>
                  <a:pt x="1009" y="1084"/>
                  <a:pt x="1024" y="1084"/>
                </a:cubicBezTo>
                <a:cubicBezTo>
                  <a:pt x="1039" y="1084"/>
                  <a:pt x="1055" y="1078"/>
                  <a:pt x="1066" y="1066"/>
                </a:cubicBezTo>
                <a:cubicBezTo>
                  <a:pt x="1204" y="929"/>
                  <a:pt x="1204" y="929"/>
                  <a:pt x="1204" y="929"/>
                </a:cubicBezTo>
                <a:cubicBezTo>
                  <a:pt x="1219" y="957"/>
                  <a:pt x="1228" y="990"/>
                  <a:pt x="1228" y="1024"/>
                </a:cubicBezTo>
                <a:close/>
                <a:moveTo>
                  <a:pt x="1207" y="757"/>
                </a:moveTo>
                <a:cubicBezTo>
                  <a:pt x="1155" y="721"/>
                  <a:pt x="1092" y="700"/>
                  <a:pt x="1024" y="700"/>
                </a:cubicBezTo>
                <a:cubicBezTo>
                  <a:pt x="845" y="700"/>
                  <a:pt x="700" y="845"/>
                  <a:pt x="700" y="1024"/>
                </a:cubicBezTo>
                <a:cubicBezTo>
                  <a:pt x="700" y="1203"/>
                  <a:pt x="845" y="1348"/>
                  <a:pt x="1024" y="1348"/>
                </a:cubicBezTo>
                <a:cubicBezTo>
                  <a:pt x="1203" y="1348"/>
                  <a:pt x="1348" y="1203"/>
                  <a:pt x="1348" y="1024"/>
                </a:cubicBezTo>
                <a:cubicBezTo>
                  <a:pt x="1348" y="956"/>
                  <a:pt x="1327" y="893"/>
                  <a:pt x="1291" y="841"/>
                </a:cubicBezTo>
                <a:cubicBezTo>
                  <a:pt x="1463" y="670"/>
                  <a:pt x="1463" y="670"/>
                  <a:pt x="1463" y="670"/>
                </a:cubicBezTo>
                <a:cubicBezTo>
                  <a:pt x="1541" y="767"/>
                  <a:pt x="1588" y="890"/>
                  <a:pt x="1588" y="1024"/>
                </a:cubicBezTo>
                <a:cubicBezTo>
                  <a:pt x="1588" y="1335"/>
                  <a:pt x="1335" y="1588"/>
                  <a:pt x="1024" y="1588"/>
                </a:cubicBezTo>
                <a:cubicBezTo>
                  <a:pt x="713" y="1588"/>
                  <a:pt x="460" y="1335"/>
                  <a:pt x="460" y="1024"/>
                </a:cubicBezTo>
                <a:cubicBezTo>
                  <a:pt x="460" y="713"/>
                  <a:pt x="713" y="460"/>
                  <a:pt x="1024" y="460"/>
                </a:cubicBezTo>
                <a:cubicBezTo>
                  <a:pt x="1158" y="460"/>
                  <a:pt x="1281" y="507"/>
                  <a:pt x="1378" y="585"/>
                </a:cubicBezTo>
                <a:lnTo>
                  <a:pt x="1207" y="757"/>
                </a:lnTo>
                <a:close/>
                <a:moveTo>
                  <a:pt x="1663" y="1663"/>
                </a:moveTo>
                <a:cubicBezTo>
                  <a:pt x="1492" y="1834"/>
                  <a:pt x="1265" y="1928"/>
                  <a:pt x="1024" y="1928"/>
                </a:cubicBezTo>
                <a:cubicBezTo>
                  <a:pt x="783" y="1928"/>
                  <a:pt x="556" y="1834"/>
                  <a:pt x="385" y="1663"/>
                </a:cubicBezTo>
                <a:cubicBezTo>
                  <a:pt x="214" y="1492"/>
                  <a:pt x="120" y="1265"/>
                  <a:pt x="120" y="1024"/>
                </a:cubicBezTo>
                <a:cubicBezTo>
                  <a:pt x="120" y="783"/>
                  <a:pt x="214" y="556"/>
                  <a:pt x="385" y="385"/>
                </a:cubicBezTo>
                <a:cubicBezTo>
                  <a:pt x="556" y="214"/>
                  <a:pt x="783" y="120"/>
                  <a:pt x="1024" y="120"/>
                </a:cubicBezTo>
                <a:cubicBezTo>
                  <a:pt x="1182" y="120"/>
                  <a:pt x="1335" y="161"/>
                  <a:pt x="1471" y="238"/>
                </a:cubicBezTo>
                <a:cubicBezTo>
                  <a:pt x="1403" y="306"/>
                  <a:pt x="1403" y="306"/>
                  <a:pt x="1403" y="306"/>
                </a:cubicBezTo>
                <a:cubicBezTo>
                  <a:pt x="1392" y="317"/>
                  <a:pt x="1386" y="331"/>
                  <a:pt x="1385" y="346"/>
                </a:cubicBezTo>
                <a:cubicBezTo>
                  <a:pt x="1385" y="349"/>
                  <a:pt x="1385" y="351"/>
                  <a:pt x="1386" y="353"/>
                </a:cubicBezTo>
                <a:cubicBezTo>
                  <a:pt x="1394" y="449"/>
                  <a:pt x="1394" y="449"/>
                  <a:pt x="1394" y="449"/>
                </a:cubicBezTo>
                <a:cubicBezTo>
                  <a:pt x="1287" y="380"/>
                  <a:pt x="1160" y="340"/>
                  <a:pt x="1024" y="340"/>
                </a:cubicBezTo>
                <a:cubicBezTo>
                  <a:pt x="647" y="340"/>
                  <a:pt x="340" y="647"/>
                  <a:pt x="340" y="1024"/>
                </a:cubicBezTo>
                <a:cubicBezTo>
                  <a:pt x="340" y="1401"/>
                  <a:pt x="647" y="1708"/>
                  <a:pt x="1024" y="1708"/>
                </a:cubicBezTo>
                <a:cubicBezTo>
                  <a:pt x="1401" y="1708"/>
                  <a:pt x="1708" y="1401"/>
                  <a:pt x="1708" y="1024"/>
                </a:cubicBezTo>
                <a:cubicBezTo>
                  <a:pt x="1708" y="888"/>
                  <a:pt x="1668" y="761"/>
                  <a:pt x="1599" y="654"/>
                </a:cubicBezTo>
                <a:cubicBezTo>
                  <a:pt x="1695" y="662"/>
                  <a:pt x="1695" y="662"/>
                  <a:pt x="1695" y="662"/>
                </a:cubicBezTo>
                <a:cubicBezTo>
                  <a:pt x="1697" y="662"/>
                  <a:pt x="1698" y="663"/>
                  <a:pt x="1700" y="663"/>
                </a:cubicBezTo>
                <a:cubicBezTo>
                  <a:pt x="1700" y="663"/>
                  <a:pt x="1701" y="663"/>
                  <a:pt x="1701" y="663"/>
                </a:cubicBezTo>
                <a:cubicBezTo>
                  <a:pt x="1702" y="663"/>
                  <a:pt x="1702" y="662"/>
                  <a:pt x="1703" y="662"/>
                </a:cubicBezTo>
                <a:cubicBezTo>
                  <a:pt x="1705" y="662"/>
                  <a:pt x="1706" y="662"/>
                  <a:pt x="1707" y="662"/>
                </a:cubicBezTo>
                <a:cubicBezTo>
                  <a:pt x="1708" y="662"/>
                  <a:pt x="1709" y="662"/>
                  <a:pt x="1710" y="662"/>
                </a:cubicBezTo>
                <a:cubicBezTo>
                  <a:pt x="1711" y="662"/>
                  <a:pt x="1712" y="661"/>
                  <a:pt x="1713" y="661"/>
                </a:cubicBezTo>
                <a:cubicBezTo>
                  <a:pt x="1714" y="661"/>
                  <a:pt x="1715" y="661"/>
                  <a:pt x="1716" y="660"/>
                </a:cubicBezTo>
                <a:cubicBezTo>
                  <a:pt x="1717" y="660"/>
                  <a:pt x="1718" y="660"/>
                  <a:pt x="1719" y="659"/>
                </a:cubicBezTo>
                <a:cubicBezTo>
                  <a:pt x="1720" y="659"/>
                  <a:pt x="1721" y="659"/>
                  <a:pt x="1722" y="658"/>
                </a:cubicBezTo>
                <a:cubicBezTo>
                  <a:pt x="1723" y="658"/>
                  <a:pt x="1724" y="658"/>
                  <a:pt x="1725" y="657"/>
                </a:cubicBezTo>
                <a:cubicBezTo>
                  <a:pt x="1726" y="657"/>
                  <a:pt x="1727" y="656"/>
                  <a:pt x="1727" y="656"/>
                </a:cubicBezTo>
                <a:cubicBezTo>
                  <a:pt x="1728" y="655"/>
                  <a:pt x="1730" y="655"/>
                  <a:pt x="1731" y="654"/>
                </a:cubicBezTo>
                <a:cubicBezTo>
                  <a:pt x="1731" y="654"/>
                  <a:pt x="1732" y="653"/>
                  <a:pt x="1733" y="653"/>
                </a:cubicBezTo>
                <a:cubicBezTo>
                  <a:pt x="1734" y="652"/>
                  <a:pt x="1735" y="651"/>
                  <a:pt x="1736" y="650"/>
                </a:cubicBezTo>
                <a:cubicBezTo>
                  <a:pt x="1737" y="650"/>
                  <a:pt x="1737" y="650"/>
                  <a:pt x="1738" y="649"/>
                </a:cubicBezTo>
                <a:cubicBezTo>
                  <a:pt x="1739" y="648"/>
                  <a:pt x="1741" y="646"/>
                  <a:pt x="1742" y="645"/>
                </a:cubicBezTo>
                <a:cubicBezTo>
                  <a:pt x="1810" y="577"/>
                  <a:pt x="1810" y="577"/>
                  <a:pt x="1810" y="577"/>
                </a:cubicBezTo>
                <a:cubicBezTo>
                  <a:pt x="1887" y="713"/>
                  <a:pt x="1928" y="866"/>
                  <a:pt x="1928" y="1024"/>
                </a:cubicBezTo>
                <a:cubicBezTo>
                  <a:pt x="1928" y="1265"/>
                  <a:pt x="1834" y="1492"/>
                  <a:pt x="1663" y="1663"/>
                </a:cubicBezTo>
                <a:close/>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en-US" sz="1800">
              <a:latin typeface="Times New Roman" panose="02020603050405020304" pitchFamily="18" charset="0"/>
              <a:cs typeface="Times New Roman" panose="02020603050405020304" pitchFamily="18" charset="0"/>
            </a:endParaRPr>
          </a:p>
        </p:txBody>
      </p:sp>
      <p:sp>
        <p:nvSpPr>
          <p:cNvPr id="9" name="Freeform 5">
            <a:extLst>
              <a:ext uri="{FF2B5EF4-FFF2-40B4-BE49-F238E27FC236}">
                <a16:creationId xmlns:a16="http://schemas.microsoft.com/office/drawing/2014/main" id="{C291BBA4-0C45-4D25-8388-35B7259BE2A2}"/>
              </a:ext>
            </a:extLst>
          </p:cNvPr>
          <p:cNvSpPr>
            <a:spLocks noEditPoints="1"/>
          </p:cNvSpPr>
          <p:nvPr/>
        </p:nvSpPr>
        <p:spPr bwMode="auto">
          <a:xfrm>
            <a:off x="6085522" y="2101951"/>
            <a:ext cx="1980248" cy="1980248"/>
          </a:xfrm>
          <a:custGeom>
            <a:avLst/>
            <a:gdLst>
              <a:gd name="T0" fmla="*/ 1997 w 2048"/>
              <a:gd name="T1" fmla="*/ 390 h 2048"/>
              <a:gd name="T2" fmla="*/ 1960 w 2048"/>
              <a:gd name="T3" fmla="*/ 288 h 2048"/>
              <a:gd name="T4" fmla="*/ 1760 w 2048"/>
              <a:gd name="T5" fmla="*/ 88 h 2048"/>
              <a:gd name="T6" fmla="*/ 1658 w 2048"/>
              <a:gd name="T7" fmla="*/ 51 h 2048"/>
              <a:gd name="T8" fmla="*/ 1024 w 2048"/>
              <a:gd name="T9" fmla="*/ 0 h 2048"/>
              <a:gd name="T10" fmla="*/ 0 w 2048"/>
              <a:gd name="T11" fmla="*/ 1024 h 2048"/>
              <a:gd name="T12" fmla="*/ 1024 w 2048"/>
              <a:gd name="T13" fmla="*/ 2048 h 2048"/>
              <a:gd name="T14" fmla="*/ 2048 w 2048"/>
              <a:gd name="T15" fmla="*/ 1024 h 2048"/>
              <a:gd name="T16" fmla="*/ 1660 w 2048"/>
              <a:gd name="T17" fmla="*/ 333 h 2048"/>
              <a:gd name="T18" fmla="*/ 1821 w 2048"/>
              <a:gd name="T19" fmla="*/ 397 h 2048"/>
              <a:gd name="T20" fmla="*/ 1521 w 2048"/>
              <a:gd name="T21" fmla="*/ 527 h 2048"/>
              <a:gd name="T22" fmla="*/ 1651 w 2048"/>
              <a:gd name="T23" fmla="*/ 227 h 2048"/>
              <a:gd name="T24" fmla="*/ 1228 w 2048"/>
              <a:gd name="T25" fmla="*/ 1024 h 2048"/>
              <a:gd name="T26" fmla="*/ 820 w 2048"/>
              <a:gd name="T27" fmla="*/ 1024 h 2048"/>
              <a:gd name="T28" fmla="*/ 1119 w 2048"/>
              <a:gd name="T29" fmla="*/ 844 h 2048"/>
              <a:gd name="T30" fmla="*/ 982 w 2048"/>
              <a:gd name="T31" fmla="*/ 1066 h 2048"/>
              <a:gd name="T32" fmla="*/ 1066 w 2048"/>
              <a:gd name="T33" fmla="*/ 1066 h 2048"/>
              <a:gd name="T34" fmla="*/ 1228 w 2048"/>
              <a:gd name="T35" fmla="*/ 1024 h 2048"/>
              <a:gd name="T36" fmla="*/ 1024 w 2048"/>
              <a:gd name="T37" fmla="*/ 700 h 2048"/>
              <a:gd name="T38" fmla="*/ 1024 w 2048"/>
              <a:gd name="T39" fmla="*/ 1348 h 2048"/>
              <a:gd name="T40" fmla="*/ 1291 w 2048"/>
              <a:gd name="T41" fmla="*/ 841 h 2048"/>
              <a:gd name="T42" fmla="*/ 1588 w 2048"/>
              <a:gd name="T43" fmla="*/ 1024 h 2048"/>
              <a:gd name="T44" fmla="*/ 460 w 2048"/>
              <a:gd name="T45" fmla="*/ 1024 h 2048"/>
              <a:gd name="T46" fmla="*/ 1378 w 2048"/>
              <a:gd name="T47" fmla="*/ 585 h 2048"/>
              <a:gd name="T48" fmla="*/ 1663 w 2048"/>
              <a:gd name="T49" fmla="*/ 1663 h 2048"/>
              <a:gd name="T50" fmla="*/ 385 w 2048"/>
              <a:gd name="T51" fmla="*/ 1663 h 2048"/>
              <a:gd name="T52" fmla="*/ 385 w 2048"/>
              <a:gd name="T53" fmla="*/ 385 h 2048"/>
              <a:gd name="T54" fmla="*/ 1471 w 2048"/>
              <a:gd name="T55" fmla="*/ 238 h 2048"/>
              <a:gd name="T56" fmla="*/ 1385 w 2048"/>
              <a:gd name="T57" fmla="*/ 346 h 2048"/>
              <a:gd name="T58" fmla="*/ 1394 w 2048"/>
              <a:gd name="T59" fmla="*/ 449 h 2048"/>
              <a:gd name="T60" fmla="*/ 340 w 2048"/>
              <a:gd name="T61" fmla="*/ 1024 h 2048"/>
              <a:gd name="T62" fmla="*/ 1708 w 2048"/>
              <a:gd name="T63" fmla="*/ 1024 h 2048"/>
              <a:gd name="T64" fmla="*/ 1695 w 2048"/>
              <a:gd name="T65" fmla="*/ 662 h 2048"/>
              <a:gd name="T66" fmla="*/ 1701 w 2048"/>
              <a:gd name="T67" fmla="*/ 663 h 2048"/>
              <a:gd name="T68" fmla="*/ 1707 w 2048"/>
              <a:gd name="T69" fmla="*/ 662 h 2048"/>
              <a:gd name="T70" fmla="*/ 1713 w 2048"/>
              <a:gd name="T71" fmla="*/ 661 h 2048"/>
              <a:gd name="T72" fmla="*/ 1719 w 2048"/>
              <a:gd name="T73" fmla="*/ 659 h 2048"/>
              <a:gd name="T74" fmla="*/ 1725 w 2048"/>
              <a:gd name="T75" fmla="*/ 657 h 2048"/>
              <a:gd name="T76" fmla="*/ 1731 w 2048"/>
              <a:gd name="T77" fmla="*/ 654 h 2048"/>
              <a:gd name="T78" fmla="*/ 1736 w 2048"/>
              <a:gd name="T79" fmla="*/ 650 h 2048"/>
              <a:gd name="T80" fmla="*/ 1742 w 2048"/>
              <a:gd name="T81" fmla="*/ 645 h 2048"/>
              <a:gd name="T82" fmla="*/ 1928 w 2048"/>
              <a:gd name="T83" fmla="*/ 102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8" h="2048">
                <a:moveTo>
                  <a:pt x="1898" y="490"/>
                </a:moveTo>
                <a:cubicBezTo>
                  <a:pt x="1997" y="390"/>
                  <a:pt x="1997" y="390"/>
                  <a:pt x="1997" y="390"/>
                </a:cubicBezTo>
                <a:cubicBezTo>
                  <a:pt x="2013" y="374"/>
                  <a:pt x="2019" y="349"/>
                  <a:pt x="2011" y="327"/>
                </a:cubicBezTo>
                <a:cubicBezTo>
                  <a:pt x="2003" y="305"/>
                  <a:pt x="1983" y="290"/>
                  <a:pt x="1960" y="288"/>
                </a:cubicBezTo>
                <a:cubicBezTo>
                  <a:pt x="1775" y="273"/>
                  <a:pt x="1775" y="273"/>
                  <a:pt x="1775" y="273"/>
                </a:cubicBezTo>
                <a:cubicBezTo>
                  <a:pt x="1760" y="88"/>
                  <a:pt x="1760" y="88"/>
                  <a:pt x="1760" y="88"/>
                </a:cubicBezTo>
                <a:cubicBezTo>
                  <a:pt x="1758" y="65"/>
                  <a:pt x="1743" y="45"/>
                  <a:pt x="1721" y="37"/>
                </a:cubicBezTo>
                <a:cubicBezTo>
                  <a:pt x="1699" y="29"/>
                  <a:pt x="1674" y="35"/>
                  <a:pt x="1658" y="51"/>
                </a:cubicBezTo>
                <a:cubicBezTo>
                  <a:pt x="1558" y="150"/>
                  <a:pt x="1558" y="150"/>
                  <a:pt x="1558" y="150"/>
                </a:cubicBezTo>
                <a:cubicBezTo>
                  <a:pt x="1398" y="52"/>
                  <a:pt x="1214" y="0"/>
                  <a:pt x="1024" y="0"/>
                </a:cubicBezTo>
                <a:cubicBezTo>
                  <a:pt x="750" y="0"/>
                  <a:pt x="493" y="107"/>
                  <a:pt x="300" y="300"/>
                </a:cubicBezTo>
                <a:cubicBezTo>
                  <a:pt x="107" y="493"/>
                  <a:pt x="0" y="750"/>
                  <a:pt x="0" y="1024"/>
                </a:cubicBezTo>
                <a:cubicBezTo>
                  <a:pt x="0" y="1298"/>
                  <a:pt x="107" y="1555"/>
                  <a:pt x="300" y="1748"/>
                </a:cubicBezTo>
                <a:cubicBezTo>
                  <a:pt x="493" y="1941"/>
                  <a:pt x="750" y="2048"/>
                  <a:pt x="1024" y="2048"/>
                </a:cubicBezTo>
                <a:cubicBezTo>
                  <a:pt x="1298" y="2048"/>
                  <a:pt x="1555" y="1941"/>
                  <a:pt x="1748" y="1748"/>
                </a:cubicBezTo>
                <a:cubicBezTo>
                  <a:pt x="1941" y="1555"/>
                  <a:pt x="2048" y="1298"/>
                  <a:pt x="2048" y="1024"/>
                </a:cubicBezTo>
                <a:cubicBezTo>
                  <a:pt x="2048" y="834"/>
                  <a:pt x="1996" y="650"/>
                  <a:pt x="1898" y="490"/>
                </a:cubicBezTo>
                <a:close/>
                <a:moveTo>
                  <a:pt x="1660" y="333"/>
                </a:moveTo>
                <a:cubicBezTo>
                  <a:pt x="1662" y="362"/>
                  <a:pt x="1686" y="386"/>
                  <a:pt x="1715" y="388"/>
                </a:cubicBezTo>
                <a:cubicBezTo>
                  <a:pt x="1821" y="397"/>
                  <a:pt x="1821" y="397"/>
                  <a:pt x="1821" y="397"/>
                </a:cubicBezTo>
                <a:cubicBezTo>
                  <a:pt x="1677" y="540"/>
                  <a:pt x="1677" y="540"/>
                  <a:pt x="1677" y="540"/>
                </a:cubicBezTo>
                <a:cubicBezTo>
                  <a:pt x="1521" y="527"/>
                  <a:pt x="1521" y="527"/>
                  <a:pt x="1521" y="527"/>
                </a:cubicBezTo>
                <a:cubicBezTo>
                  <a:pt x="1508" y="371"/>
                  <a:pt x="1508" y="371"/>
                  <a:pt x="1508" y="371"/>
                </a:cubicBezTo>
                <a:cubicBezTo>
                  <a:pt x="1651" y="227"/>
                  <a:pt x="1651" y="227"/>
                  <a:pt x="1651" y="227"/>
                </a:cubicBezTo>
                <a:lnTo>
                  <a:pt x="1660" y="333"/>
                </a:lnTo>
                <a:close/>
                <a:moveTo>
                  <a:pt x="1228" y="1024"/>
                </a:moveTo>
                <a:cubicBezTo>
                  <a:pt x="1228" y="1136"/>
                  <a:pt x="1136" y="1228"/>
                  <a:pt x="1024" y="1228"/>
                </a:cubicBezTo>
                <a:cubicBezTo>
                  <a:pt x="912" y="1228"/>
                  <a:pt x="820" y="1136"/>
                  <a:pt x="820" y="1024"/>
                </a:cubicBezTo>
                <a:cubicBezTo>
                  <a:pt x="820" y="912"/>
                  <a:pt x="912" y="820"/>
                  <a:pt x="1024" y="820"/>
                </a:cubicBezTo>
                <a:cubicBezTo>
                  <a:pt x="1058" y="820"/>
                  <a:pt x="1091" y="829"/>
                  <a:pt x="1119" y="844"/>
                </a:cubicBezTo>
                <a:cubicBezTo>
                  <a:pt x="982" y="982"/>
                  <a:pt x="982" y="982"/>
                  <a:pt x="982" y="982"/>
                </a:cubicBezTo>
                <a:cubicBezTo>
                  <a:pt x="958" y="1005"/>
                  <a:pt x="958" y="1043"/>
                  <a:pt x="982" y="1066"/>
                </a:cubicBezTo>
                <a:cubicBezTo>
                  <a:pt x="993" y="1078"/>
                  <a:pt x="1009" y="1084"/>
                  <a:pt x="1024" y="1084"/>
                </a:cubicBezTo>
                <a:cubicBezTo>
                  <a:pt x="1039" y="1084"/>
                  <a:pt x="1055" y="1078"/>
                  <a:pt x="1066" y="1066"/>
                </a:cubicBezTo>
                <a:cubicBezTo>
                  <a:pt x="1204" y="929"/>
                  <a:pt x="1204" y="929"/>
                  <a:pt x="1204" y="929"/>
                </a:cubicBezTo>
                <a:cubicBezTo>
                  <a:pt x="1219" y="957"/>
                  <a:pt x="1228" y="990"/>
                  <a:pt x="1228" y="1024"/>
                </a:cubicBezTo>
                <a:close/>
                <a:moveTo>
                  <a:pt x="1207" y="757"/>
                </a:moveTo>
                <a:cubicBezTo>
                  <a:pt x="1155" y="721"/>
                  <a:pt x="1092" y="700"/>
                  <a:pt x="1024" y="700"/>
                </a:cubicBezTo>
                <a:cubicBezTo>
                  <a:pt x="845" y="700"/>
                  <a:pt x="700" y="845"/>
                  <a:pt x="700" y="1024"/>
                </a:cubicBezTo>
                <a:cubicBezTo>
                  <a:pt x="700" y="1203"/>
                  <a:pt x="845" y="1348"/>
                  <a:pt x="1024" y="1348"/>
                </a:cubicBezTo>
                <a:cubicBezTo>
                  <a:pt x="1203" y="1348"/>
                  <a:pt x="1348" y="1203"/>
                  <a:pt x="1348" y="1024"/>
                </a:cubicBezTo>
                <a:cubicBezTo>
                  <a:pt x="1348" y="956"/>
                  <a:pt x="1327" y="893"/>
                  <a:pt x="1291" y="841"/>
                </a:cubicBezTo>
                <a:cubicBezTo>
                  <a:pt x="1463" y="670"/>
                  <a:pt x="1463" y="670"/>
                  <a:pt x="1463" y="670"/>
                </a:cubicBezTo>
                <a:cubicBezTo>
                  <a:pt x="1541" y="767"/>
                  <a:pt x="1588" y="890"/>
                  <a:pt x="1588" y="1024"/>
                </a:cubicBezTo>
                <a:cubicBezTo>
                  <a:pt x="1588" y="1335"/>
                  <a:pt x="1335" y="1588"/>
                  <a:pt x="1024" y="1588"/>
                </a:cubicBezTo>
                <a:cubicBezTo>
                  <a:pt x="713" y="1588"/>
                  <a:pt x="460" y="1335"/>
                  <a:pt x="460" y="1024"/>
                </a:cubicBezTo>
                <a:cubicBezTo>
                  <a:pt x="460" y="713"/>
                  <a:pt x="713" y="460"/>
                  <a:pt x="1024" y="460"/>
                </a:cubicBezTo>
                <a:cubicBezTo>
                  <a:pt x="1158" y="460"/>
                  <a:pt x="1281" y="507"/>
                  <a:pt x="1378" y="585"/>
                </a:cubicBezTo>
                <a:lnTo>
                  <a:pt x="1207" y="757"/>
                </a:lnTo>
                <a:close/>
                <a:moveTo>
                  <a:pt x="1663" y="1663"/>
                </a:moveTo>
                <a:cubicBezTo>
                  <a:pt x="1492" y="1834"/>
                  <a:pt x="1265" y="1928"/>
                  <a:pt x="1024" y="1928"/>
                </a:cubicBezTo>
                <a:cubicBezTo>
                  <a:pt x="783" y="1928"/>
                  <a:pt x="556" y="1834"/>
                  <a:pt x="385" y="1663"/>
                </a:cubicBezTo>
                <a:cubicBezTo>
                  <a:pt x="214" y="1492"/>
                  <a:pt x="120" y="1265"/>
                  <a:pt x="120" y="1024"/>
                </a:cubicBezTo>
                <a:cubicBezTo>
                  <a:pt x="120" y="783"/>
                  <a:pt x="214" y="556"/>
                  <a:pt x="385" y="385"/>
                </a:cubicBezTo>
                <a:cubicBezTo>
                  <a:pt x="556" y="214"/>
                  <a:pt x="783" y="120"/>
                  <a:pt x="1024" y="120"/>
                </a:cubicBezTo>
                <a:cubicBezTo>
                  <a:pt x="1182" y="120"/>
                  <a:pt x="1335" y="161"/>
                  <a:pt x="1471" y="238"/>
                </a:cubicBezTo>
                <a:cubicBezTo>
                  <a:pt x="1403" y="306"/>
                  <a:pt x="1403" y="306"/>
                  <a:pt x="1403" y="306"/>
                </a:cubicBezTo>
                <a:cubicBezTo>
                  <a:pt x="1392" y="317"/>
                  <a:pt x="1386" y="331"/>
                  <a:pt x="1385" y="346"/>
                </a:cubicBezTo>
                <a:cubicBezTo>
                  <a:pt x="1385" y="349"/>
                  <a:pt x="1385" y="351"/>
                  <a:pt x="1386" y="353"/>
                </a:cubicBezTo>
                <a:cubicBezTo>
                  <a:pt x="1394" y="449"/>
                  <a:pt x="1394" y="449"/>
                  <a:pt x="1394" y="449"/>
                </a:cubicBezTo>
                <a:cubicBezTo>
                  <a:pt x="1287" y="380"/>
                  <a:pt x="1160" y="340"/>
                  <a:pt x="1024" y="340"/>
                </a:cubicBezTo>
                <a:cubicBezTo>
                  <a:pt x="647" y="340"/>
                  <a:pt x="340" y="647"/>
                  <a:pt x="340" y="1024"/>
                </a:cubicBezTo>
                <a:cubicBezTo>
                  <a:pt x="340" y="1401"/>
                  <a:pt x="647" y="1708"/>
                  <a:pt x="1024" y="1708"/>
                </a:cubicBezTo>
                <a:cubicBezTo>
                  <a:pt x="1401" y="1708"/>
                  <a:pt x="1708" y="1401"/>
                  <a:pt x="1708" y="1024"/>
                </a:cubicBezTo>
                <a:cubicBezTo>
                  <a:pt x="1708" y="888"/>
                  <a:pt x="1668" y="761"/>
                  <a:pt x="1599" y="654"/>
                </a:cubicBezTo>
                <a:cubicBezTo>
                  <a:pt x="1695" y="662"/>
                  <a:pt x="1695" y="662"/>
                  <a:pt x="1695" y="662"/>
                </a:cubicBezTo>
                <a:cubicBezTo>
                  <a:pt x="1697" y="662"/>
                  <a:pt x="1698" y="663"/>
                  <a:pt x="1700" y="663"/>
                </a:cubicBezTo>
                <a:cubicBezTo>
                  <a:pt x="1700" y="663"/>
                  <a:pt x="1701" y="663"/>
                  <a:pt x="1701" y="663"/>
                </a:cubicBezTo>
                <a:cubicBezTo>
                  <a:pt x="1702" y="663"/>
                  <a:pt x="1702" y="662"/>
                  <a:pt x="1703" y="662"/>
                </a:cubicBezTo>
                <a:cubicBezTo>
                  <a:pt x="1705" y="662"/>
                  <a:pt x="1706" y="662"/>
                  <a:pt x="1707" y="662"/>
                </a:cubicBezTo>
                <a:cubicBezTo>
                  <a:pt x="1708" y="662"/>
                  <a:pt x="1709" y="662"/>
                  <a:pt x="1710" y="662"/>
                </a:cubicBezTo>
                <a:cubicBezTo>
                  <a:pt x="1711" y="662"/>
                  <a:pt x="1712" y="661"/>
                  <a:pt x="1713" y="661"/>
                </a:cubicBezTo>
                <a:cubicBezTo>
                  <a:pt x="1714" y="661"/>
                  <a:pt x="1715" y="661"/>
                  <a:pt x="1716" y="660"/>
                </a:cubicBezTo>
                <a:cubicBezTo>
                  <a:pt x="1717" y="660"/>
                  <a:pt x="1718" y="660"/>
                  <a:pt x="1719" y="659"/>
                </a:cubicBezTo>
                <a:cubicBezTo>
                  <a:pt x="1720" y="659"/>
                  <a:pt x="1721" y="659"/>
                  <a:pt x="1722" y="658"/>
                </a:cubicBezTo>
                <a:cubicBezTo>
                  <a:pt x="1723" y="658"/>
                  <a:pt x="1724" y="658"/>
                  <a:pt x="1725" y="657"/>
                </a:cubicBezTo>
                <a:cubicBezTo>
                  <a:pt x="1726" y="657"/>
                  <a:pt x="1727" y="656"/>
                  <a:pt x="1727" y="656"/>
                </a:cubicBezTo>
                <a:cubicBezTo>
                  <a:pt x="1728" y="655"/>
                  <a:pt x="1730" y="655"/>
                  <a:pt x="1731" y="654"/>
                </a:cubicBezTo>
                <a:cubicBezTo>
                  <a:pt x="1731" y="654"/>
                  <a:pt x="1732" y="653"/>
                  <a:pt x="1733" y="653"/>
                </a:cubicBezTo>
                <a:cubicBezTo>
                  <a:pt x="1734" y="652"/>
                  <a:pt x="1735" y="651"/>
                  <a:pt x="1736" y="650"/>
                </a:cubicBezTo>
                <a:cubicBezTo>
                  <a:pt x="1737" y="650"/>
                  <a:pt x="1737" y="650"/>
                  <a:pt x="1738" y="649"/>
                </a:cubicBezTo>
                <a:cubicBezTo>
                  <a:pt x="1739" y="648"/>
                  <a:pt x="1741" y="646"/>
                  <a:pt x="1742" y="645"/>
                </a:cubicBezTo>
                <a:cubicBezTo>
                  <a:pt x="1810" y="577"/>
                  <a:pt x="1810" y="577"/>
                  <a:pt x="1810" y="577"/>
                </a:cubicBezTo>
                <a:cubicBezTo>
                  <a:pt x="1887" y="713"/>
                  <a:pt x="1928" y="866"/>
                  <a:pt x="1928" y="1024"/>
                </a:cubicBezTo>
                <a:cubicBezTo>
                  <a:pt x="1928" y="1265"/>
                  <a:pt x="1834" y="1492"/>
                  <a:pt x="1663" y="166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8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28744C70-FB82-1E2D-090D-6086470509B1}"/>
              </a:ext>
            </a:extLst>
          </p:cNvPr>
          <p:cNvGrpSpPr/>
          <p:nvPr/>
        </p:nvGrpSpPr>
        <p:grpSpPr>
          <a:xfrm>
            <a:off x="1230498" y="1669463"/>
            <a:ext cx="4180654" cy="3189170"/>
            <a:chOff x="1492544" y="1525477"/>
            <a:chExt cx="5111456" cy="3703291"/>
          </a:xfrm>
        </p:grpSpPr>
        <p:sp>
          <p:nvSpPr>
            <p:cNvPr id="10" name="Inhaltsplatzhalter 4">
              <a:extLst>
                <a:ext uri="{FF2B5EF4-FFF2-40B4-BE49-F238E27FC236}">
                  <a16:creationId xmlns:a16="http://schemas.microsoft.com/office/drawing/2014/main" id="{63609B37-9F07-476A-A0FC-C4C1E9D5BA8C}"/>
                </a:ext>
              </a:extLst>
            </p:cNvPr>
            <p:cNvSpPr txBox="1">
              <a:spLocks/>
            </p:cNvSpPr>
            <p:nvPr/>
          </p:nvSpPr>
          <p:spPr>
            <a:xfrm>
              <a:off x="1492544" y="1525477"/>
              <a:ext cx="5111456" cy="94187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2400" b="1" dirty="0">
                  <a:solidFill>
                    <a:schemeClr val="accent1"/>
                  </a:solidFill>
                  <a:latin typeface="Times New Roman" panose="02020603050405020304" pitchFamily="18" charset="0"/>
                  <a:cs typeface="Times New Roman" panose="02020603050405020304" pitchFamily="18" charset="0"/>
                </a:rPr>
                <a:t>Aim #1</a:t>
              </a:r>
              <a:br>
                <a:rPr lang="en-US" sz="2400" b="1" dirty="0">
                  <a:solidFill>
                    <a:schemeClr val="bg1">
                      <a:lumMod val="65000"/>
                    </a:schemeClr>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Increase awareness of genetic services</a:t>
              </a:r>
            </a:p>
          </p:txBody>
        </p:sp>
        <p:sp>
          <p:nvSpPr>
            <p:cNvPr id="14" name="Inhaltsplatzhalter 4">
              <a:extLst>
                <a:ext uri="{FF2B5EF4-FFF2-40B4-BE49-F238E27FC236}">
                  <a16:creationId xmlns:a16="http://schemas.microsoft.com/office/drawing/2014/main" id="{BEFA9BA1-4371-41B6-8217-66502FA3E7D8}"/>
                </a:ext>
              </a:extLst>
            </p:cNvPr>
            <p:cNvSpPr txBox="1">
              <a:spLocks/>
            </p:cNvSpPr>
            <p:nvPr/>
          </p:nvSpPr>
          <p:spPr>
            <a:xfrm>
              <a:off x="1492544" y="2497412"/>
              <a:ext cx="5111456" cy="136002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2400" b="1" dirty="0">
                  <a:solidFill>
                    <a:schemeClr val="accent2"/>
                  </a:solidFill>
                  <a:latin typeface="Times New Roman" panose="02020603050405020304" pitchFamily="18" charset="0"/>
                  <a:cs typeface="Times New Roman" panose="02020603050405020304" pitchFamily="18" charset="0"/>
                </a:rPr>
                <a:t>Aim #2</a:t>
              </a:r>
              <a:br>
                <a:rPr lang="en-US" sz="2400" b="1" dirty="0">
                  <a:solidFill>
                    <a:schemeClr val="bg1">
                      <a:lumMod val="65000"/>
                    </a:schemeClr>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Increase knowledge of genetic concepts in all participants</a:t>
              </a:r>
            </a:p>
          </p:txBody>
        </p:sp>
        <p:sp>
          <p:nvSpPr>
            <p:cNvPr id="18" name="Inhaltsplatzhalter 4">
              <a:extLst>
                <a:ext uri="{FF2B5EF4-FFF2-40B4-BE49-F238E27FC236}">
                  <a16:creationId xmlns:a16="http://schemas.microsoft.com/office/drawing/2014/main" id="{911341F2-6393-4BA3-97A2-B5E6878C22BE}"/>
                </a:ext>
              </a:extLst>
            </p:cNvPr>
            <p:cNvSpPr txBox="1">
              <a:spLocks/>
            </p:cNvSpPr>
            <p:nvPr/>
          </p:nvSpPr>
          <p:spPr>
            <a:xfrm>
              <a:off x="1492544" y="3868740"/>
              <a:ext cx="5111456" cy="136002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en-US" sz="2400" b="1" dirty="0">
                  <a:solidFill>
                    <a:schemeClr val="accent3"/>
                  </a:solidFill>
                  <a:latin typeface="Times New Roman" panose="02020603050405020304" pitchFamily="18" charset="0"/>
                  <a:cs typeface="Times New Roman" panose="02020603050405020304" pitchFamily="18" charset="0"/>
                </a:rPr>
                <a:t>Aim #3</a:t>
              </a:r>
              <a:br>
                <a:rPr lang="en-US" sz="2400" b="1" dirty="0">
                  <a:solidFill>
                    <a:schemeClr val="bg1">
                      <a:lumMod val="65000"/>
                    </a:schemeClr>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Influence perceptions of the utility of health communication </a:t>
              </a:r>
            </a:p>
          </p:txBody>
        </p:sp>
      </p:grpSp>
      <p:grpSp>
        <p:nvGrpSpPr>
          <p:cNvPr id="2" name="Group 1">
            <a:extLst>
              <a:ext uri="{FF2B5EF4-FFF2-40B4-BE49-F238E27FC236}">
                <a16:creationId xmlns:a16="http://schemas.microsoft.com/office/drawing/2014/main" id="{6F86F27E-A270-EF13-5CCB-8C00D2A75C95}"/>
              </a:ext>
            </a:extLst>
          </p:cNvPr>
          <p:cNvGrpSpPr/>
          <p:nvPr/>
        </p:nvGrpSpPr>
        <p:grpSpPr>
          <a:xfrm>
            <a:off x="403860" y="1683630"/>
            <a:ext cx="669016" cy="2867423"/>
            <a:chOff x="518160" y="1680265"/>
            <a:chExt cx="632296" cy="2996158"/>
          </a:xfrm>
        </p:grpSpPr>
        <p:grpSp>
          <p:nvGrpSpPr>
            <p:cNvPr id="11" name="Group 10">
              <a:extLst>
                <a:ext uri="{FF2B5EF4-FFF2-40B4-BE49-F238E27FC236}">
                  <a16:creationId xmlns:a16="http://schemas.microsoft.com/office/drawing/2014/main" id="{B766F0EB-8E38-4976-9B73-890A82AE0CA5}"/>
                </a:ext>
              </a:extLst>
            </p:cNvPr>
            <p:cNvGrpSpPr/>
            <p:nvPr/>
          </p:nvGrpSpPr>
          <p:grpSpPr>
            <a:xfrm>
              <a:off x="518160" y="1680265"/>
              <a:ext cx="632296" cy="632296"/>
              <a:chOff x="2133600" y="3181350"/>
              <a:chExt cx="1362075" cy="1362075"/>
            </a:xfrm>
            <a:solidFill>
              <a:schemeClr val="accent1"/>
            </a:solidFill>
          </p:grpSpPr>
          <p:sp>
            <p:nvSpPr>
              <p:cNvPr id="12" name="Freeform 14">
                <a:extLst>
                  <a:ext uri="{FF2B5EF4-FFF2-40B4-BE49-F238E27FC236}">
                    <a16:creationId xmlns:a16="http://schemas.microsoft.com/office/drawing/2014/main" id="{8E3D36C3-363F-481A-8ADE-4066CA776E79}"/>
                  </a:ext>
                </a:extLst>
              </p:cNvPr>
              <p:cNvSpPr>
                <a:spLocks noEditPoints="1"/>
              </p:cNvSpPr>
              <p:nvPr/>
            </p:nvSpPr>
            <p:spPr bwMode="auto">
              <a:xfrm>
                <a:off x="2133600" y="3181350"/>
                <a:ext cx="1362075" cy="1362075"/>
              </a:xfrm>
              <a:custGeom>
                <a:avLst/>
                <a:gdLst>
                  <a:gd name="T0" fmla="*/ 1428 w 3432"/>
                  <a:gd name="T1" fmla="*/ 253 h 3432"/>
                  <a:gd name="T2" fmla="*/ 1073 w 3432"/>
                  <a:gd name="T3" fmla="*/ 371 h 3432"/>
                  <a:gd name="T4" fmla="*/ 763 w 3432"/>
                  <a:gd name="T5" fmla="*/ 570 h 3432"/>
                  <a:gd name="T6" fmla="*/ 513 w 3432"/>
                  <a:gd name="T7" fmla="*/ 836 h 3432"/>
                  <a:gd name="T8" fmla="*/ 334 w 3432"/>
                  <a:gd name="T9" fmla="*/ 1158 h 3432"/>
                  <a:gd name="T10" fmla="*/ 237 w 3432"/>
                  <a:gd name="T11" fmla="*/ 1522 h 3432"/>
                  <a:gd name="T12" fmla="*/ 237 w 3432"/>
                  <a:gd name="T13" fmla="*/ 1910 h 3432"/>
                  <a:gd name="T14" fmla="*/ 334 w 3432"/>
                  <a:gd name="T15" fmla="*/ 2274 h 3432"/>
                  <a:gd name="T16" fmla="*/ 513 w 3432"/>
                  <a:gd name="T17" fmla="*/ 2596 h 3432"/>
                  <a:gd name="T18" fmla="*/ 763 w 3432"/>
                  <a:gd name="T19" fmla="*/ 2862 h 3432"/>
                  <a:gd name="T20" fmla="*/ 1073 w 3432"/>
                  <a:gd name="T21" fmla="*/ 3061 h 3432"/>
                  <a:gd name="T22" fmla="*/ 1428 w 3432"/>
                  <a:gd name="T23" fmla="*/ 3179 h 3432"/>
                  <a:gd name="T24" fmla="*/ 1814 w 3432"/>
                  <a:gd name="T25" fmla="*/ 3204 h 3432"/>
                  <a:gd name="T26" fmla="*/ 2187 w 3432"/>
                  <a:gd name="T27" fmla="*/ 3130 h 3432"/>
                  <a:gd name="T28" fmla="*/ 2520 w 3432"/>
                  <a:gd name="T29" fmla="*/ 2971 h 3432"/>
                  <a:gd name="T30" fmla="*/ 2802 w 3432"/>
                  <a:gd name="T31" fmla="*/ 2737 h 3432"/>
                  <a:gd name="T32" fmla="*/ 3018 w 3432"/>
                  <a:gd name="T33" fmla="*/ 2441 h 3432"/>
                  <a:gd name="T34" fmla="*/ 3157 w 3432"/>
                  <a:gd name="T35" fmla="*/ 2097 h 3432"/>
                  <a:gd name="T36" fmla="*/ 3207 w 3432"/>
                  <a:gd name="T37" fmla="*/ 1716 h 3432"/>
                  <a:gd name="T38" fmla="*/ 3157 w 3432"/>
                  <a:gd name="T39" fmla="*/ 1335 h 3432"/>
                  <a:gd name="T40" fmla="*/ 3018 w 3432"/>
                  <a:gd name="T41" fmla="*/ 991 h 3432"/>
                  <a:gd name="T42" fmla="*/ 2802 w 3432"/>
                  <a:gd name="T43" fmla="*/ 695 h 3432"/>
                  <a:gd name="T44" fmla="*/ 2520 w 3432"/>
                  <a:gd name="T45" fmla="*/ 461 h 3432"/>
                  <a:gd name="T46" fmla="*/ 2187 w 3432"/>
                  <a:gd name="T47" fmla="*/ 302 h 3432"/>
                  <a:gd name="T48" fmla="*/ 1814 w 3432"/>
                  <a:gd name="T49" fmla="*/ 228 h 3432"/>
                  <a:gd name="T50" fmla="*/ 1923 w 3432"/>
                  <a:gd name="T51" fmla="*/ 12 h 3432"/>
                  <a:gd name="T52" fmla="*/ 2314 w 3432"/>
                  <a:gd name="T53" fmla="*/ 107 h 3432"/>
                  <a:gd name="T54" fmla="*/ 2664 w 3432"/>
                  <a:gd name="T55" fmla="*/ 287 h 3432"/>
                  <a:gd name="T56" fmla="*/ 2963 w 3432"/>
                  <a:gd name="T57" fmla="*/ 538 h 3432"/>
                  <a:gd name="T58" fmla="*/ 3197 w 3432"/>
                  <a:gd name="T59" fmla="*/ 851 h 3432"/>
                  <a:gd name="T60" fmla="*/ 3356 w 3432"/>
                  <a:gd name="T61" fmla="*/ 1213 h 3432"/>
                  <a:gd name="T62" fmla="*/ 3429 w 3432"/>
                  <a:gd name="T63" fmla="*/ 1612 h 3432"/>
                  <a:gd name="T64" fmla="*/ 3404 w 3432"/>
                  <a:gd name="T65" fmla="*/ 2024 h 3432"/>
                  <a:gd name="T66" fmla="*/ 3287 w 3432"/>
                  <a:gd name="T67" fmla="*/ 2406 h 3432"/>
                  <a:gd name="T68" fmla="*/ 3089 w 3432"/>
                  <a:gd name="T69" fmla="*/ 2745 h 3432"/>
                  <a:gd name="T70" fmla="*/ 2820 w 3432"/>
                  <a:gd name="T71" fmla="*/ 3027 h 3432"/>
                  <a:gd name="T72" fmla="*/ 2495 w 3432"/>
                  <a:gd name="T73" fmla="*/ 3245 h 3432"/>
                  <a:gd name="T74" fmla="*/ 2123 w 3432"/>
                  <a:gd name="T75" fmla="*/ 3383 h 3432"/>
                  <a:gd name="T76" fmla="*/ 1715 w 3432"/>
                  <a:gd name="T77" fmla="*/ 3432 h 3432"/>
                  <a:gd name="T78" fmla="*/ 1309 w 3432"/>
                  <a:gd name="T79" fmla="*/ 3383 h 3432"/>
                  <a:gd name="T80" fmla="*/ 937 w 3432"/>
                  <a:gd name="T81" fmla="*/ 3245 h 3432"/>
                  <a:gd name="T82" fmla="*/ 610 w 3432"/>
                  <a:gd name="T83" fmla="*/ 3027 h 3432"/>
                  <a:gd name="T84" fmla="*/ 343 w 3432"/>
                  <a:gd name="T85" fmla="*/ 2745 h 3432"/>
                  <a:gd name="T86" fmla="*/ 145 w 3432"/>
                  <a:gd name="T87" fmla="*/ 2406 h 3432"/>
                  <a:gd name="T88" fmla="*/ 28 w 3432"/>
                  <a:gd name="T89" fmla="*/ 2024 h 3432"/>
                  <a:gd name="T90" fmla="*/ 3 w 3432"/>
                  <a:gd name="T91" fmla="*/ 1612 h 3432"/>
                  <a:gd name="T92" fmla="*/ 76 w 3432"/>
                  <a:gd name="T93" fmla="*/ 1213 h 3432"/>
                  <a:gd name="T94" fmla="*/ 235 w 3432"/>
                  <a:gd name="T95" fmla="*/ 851 h 3432"/>
                  <a:gd name="T96" fmla="*/ 469 w 3432"/>
                  <a:gd name="T97" fmla="*/ 538 h 3432"/>
                  <a:gd name="T98" fmla="*/ 768 w 3432"/>
                  <a:gd name="T99" fmla="*/ 287 h 3432"/>
                  <a:gd name="T100" fmla="*/ 1118 w 3432"/>
                  <a:gd name="T101" fmla="*/ 107 h 3432"/>
                  <a:gd name="T102" fmla="*/ 1509 w 3432"/>
                  <a:gd name="T103" fmla="*/ 12 h 3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32" h="3432">
                    <a:moveTo>
                      <a:pt x="1715" y="225"/>
                    </a:moveTo>
                    <a:lnTo>
                      <a:pt x="1618" y="228"/>
                    </a:lnTo>
                    <a:lnTo>
                      <a:pt x="1522" y="237"/>
                    </a:lnTo>
                    <a:lnTo>
                      <a:pt x="1428" y="253"/>
                    </a:lnTo>
                    <a:lnTo>
                      <a:pt x="1335" y="275"/>
                    </a:lnTo>
                    <a:lnTo>
                      <a:pt x="1245" y="302"/>
                    </a:lnTo>
                    <a:lnTo>
                      <a:pt x="1158" y="334"/>
                    </a:lnTo>
                    <a:lnTo>
                      <a:pt x="1073" y="371"/>
                    </a:lnTo>
                    <a:lnTo>
                      <a:pt x="991" y="414"/>
                    </a:lnTo>
                    <a:lnTo>
                      <a:pt x="912" y="461"/>
                    </a:lnTo>
                    <a:lnTo>
                      <a:pt x="836" y="513"/>
                    </a:lnTo>
                    <a:lnTo>
                      <a:pt x="763" y="570"/>
                    </a:lnTo>
                    <a:lnTo>
                      <a:pt x="695" y="630"/>
                    </a:lnTo>
                    <a:lnTo>
                      <a:pt x="630" y="695"/>
                    </a:lnTo>
                    <a:lnTo>
                      <a:pt x="570" y="763"/>
                    </a:lnTo>
                    <a:lnTo>
                      <a:pt x="513" y="836"/>
                    </a:lnTo>
                    <a:lnTo>
                      <a:pt x="461" y="912"/>
                    </a:lnTo>
                    <a:lnTo>
                      <a:pt x="414" y="991"/>
                    </a:lnTo>
                    <a:lnTo>
                      <a:pt x="371" y="1073"/>
                    </a:lnTo>
                    <a:lnTo>
                      <a:pt x="334" y="1158"/>
                    </a:lnTo>
                    <a:lnTo>
                      <a:pt x="302" y="1245"/>
                    </a:lnTo>
                    <a:lnTo>
                      <a:pt x="275" y="1335"/>
                    </a:lnTo>
                    <a:lnTo>
                      <a:pt x="253" y="1428"/>
                    </a:lnTo>
                    <a:lnTo>
                      <a:pt x="237" y="1522"/>
                    </a:lnTo>
                    <a:lnTo>
                      <a:pt x="228" y="1618"/>
                    </a:lnTo>
                    <a:lnTo>
                      <a:pt x="225" y="1716"/>
                    </a:lnTo>
                    <a:lnTo>
                      <a:pt x="228" y="1814"/>
                    </a:lnTo>
                    <a:lnTo>
                      <a:pt x="237" y="1910"/>
                    </a:lnTo>
                    <a:lnTo>
                      <a:pt x="253" y="2004"/>
                    </a:lnTo>
                    <a:lnTo>
                      <a:pt x="275" y="2097"/>
                    </a:lnTo>
                    <a:lnTo>
                      <a:pt x="302" y="2187"/>
                    </a:lnTo>
                    <a:lnTo>
                      <a:pt x="334" y="2274"/>
                    </a:lnTo>
                    <a:lnTo>
                      <a:pt x="371" y="2359"/>
                    </a:lnTo>
                    <a:lnTo>
                      <a:pt x="414" y="2441"/>
                    </a:lnTo>
                    <a:lnTo>
                      <a:pt x="461" y="2520"/>
                    </a:lnTo>
                    <a:lnTo>
                      <a:pt x="513" y="2596"/>
                    </a:lnTo>
                    <a:lnTo>
                      <a:pt x="570" y="2669"/>
                    </a:lnTo>
                    <a:lnTo>
                      <a:pt x="630" y="2737"/>
                    </a:lnTo>
                    <a:lnTo>
                      <a:pt x="695" y="2802"/>
                    </a:lnTo>
                    <a:lnTo>
                      <a:pt x="763" y="2862"/>
                    </a:lnTo>
                    <a:lnTo>
                      <a:pt x="836" y="2919"/>
                    </a:lnTo>
                    <a:lnTo>
                      <a:pt x="912" y="2971"/>
                    </a:lnTo>
                    <a:lnTo>
                      <a:pt x="991" y="3018"/>
                    </a:lnTo>
                    <a:lnTo>
                      <a:pt x="1073" y="3061"/>
                    </a:lnTo>
                    <a:lnTo>
                      <a:pt x="1158" y="3098"/>
                    </a:lnTo>
                    <a:lnTo>
                      <a:pt x="1245" y="3130"/>
                    </a:lnTo>
                    <a:lnTo>
                      <a:pt x="1335" y="3157"/>
                    </a:lnTo>
                    <a:lnTo>
                      <a:pt x="1428" y="3179"/>
                    </a:lnTo>
                    <a:lnTo>
                      <a:pt x="1522" y="3195"/>
                    </a:lnTo>
                    <a:lnTo>
                      <a:pt x="1618" y="3204"/>
                    </a:lnTo>
                    <a:lnTo>
                      <a:pt x="1715" y="3207"/>
                    </a:lnTo>
                    <a:lnTo>
                      <a:pt x="1814" y="3204"/>
                    </a:lnTo>
                    <a:lnTo>
                      <a:pt x="1910" y="3195"/>
                    </a:lnTo>
                    <a:lnTo>
                      <a:pt x="2004" y="3179"/>
                    </a:lnTo>
                    <a:lnTo>
                      <a:pt x="2097" y="3157"/>
                    </a:lnTo>
                    <a:lnTo>
                      <a:pt x="2187" y="3130"/>
                    </a:lnTo>
                    <a:lnTo>
                      <a:pt x="2274" y="3098"/>
                    </a:lnTo>
                    <a:lnTo>
                      <a:pt x="2359" y="3061"/>
                    </a:lnTo>
                    <a:lnTo>
                      <a:pt x="2441" y="3018"/>
                    </a:lnTo>
                    <a:lnTo>
                      <a:pt x="2520" y="2971"/>
                    </a:lnTo>
                    <a:lnTo>
                      <a:pt x="2596" y="2919"/>
                    </a:lnTo>
                    <a:lnTo>
                      <a:pt x="2669" y="2862"/>
                    </a:lnTo>
                    <a:lnTo>
                      <a:pt x="2737" y="2802"/>
                    </a:lnTo>
                    <a:lnTo>
                      <a:pt x="2802" y="2737"/>
                    </a:lnTo>
                    <a:lnTo>
                      <a:pt x="2862" y="2669"/>
                    </a:lnTo>
                    <a:lnTo>
                      <a:pt x="2919" y="2596"/>
                    </a:lnTo>
                    <a:lnTo>
                      <a:pt x="2971" y="2520"/>
                    </a:lnTo>
                    <a:lnTo>
                      <a:pt x="3018" y="2441"/>
                    </a:lnTo>
                    <a:lnTo>
                      <a:pt x="3061" y="2359"/>
                    </a:lnTo>
                    <a:lnTo>
                      <a:pt x="3098" y="2274"/>
                    </a:lnTo>
                    <a:lnTo>
                      <a:pt x="3130" y="2187"/>
                    </a:lnTo>
                    <a:lnTo>
                      <a:pt x="3157" y="2097"/>
                    </a:lnTo>
                    <a:lnTo>
                      <a:pt x="3179" y="2004"/>
                    </a:lnTo>
                    <a:lnTo>
                      <a:pt x="3195" y="1910"/>
                    </a:lnTo>
                    <a:lnTo>
                      <a:pt x="3204" y="1814"/>
                    </a:lnTo>
                    <a:lnTo>
                      <a:pt x="3207" y="1716"/>
                    </a:lnTo>
                    <a:lnTo>
                      <a:pt x="3204" y="1618"/>
                    </a:lnTo>
                    <a:lnTo>
                      <a:pt x="3195" y="1522"/>
                    </a:lnTo>
                    <a:lnTo>
                      <a:pt x="3179" y="1428"/>
                    </a:lnTo>
                    <a:lnTo>
                      <a:pt x="3157" y="1335"/>
                    </a:lnTo>
                    <a:lnTo>
                      <a:pt x="3130" y="1245"/>
                    </a:lnTo>
                    <a:lnTo>
                      <a:pt x="3098" y="1158"/>
                    </a:lnTo>
                    <a:lnTo>
                      <a:pt x="3061" y="1073"/>
                    </a:lnTo>
                    <a:lnTo>
                      <a:pt x="3018" y="991"/>
                    </a:lnTo>
                    <a:lnTo>
                      <a:pt x="2971" y="912"/>
                    </a:lnTo>
                    <a:lnTo>
                      <a:pt x="2919" y="836"/>
                    </a:lnTo>
                    <a:lnTo>
                      <a:pt x="2862" y="763"/>
                    </a:lnTo>
                    <a:lnTo>
                      <a:pt x="2802" y="695"/>
                    </a:lnTo>
                    <a:lnTo>
                      <a:pt x="2737" y="630"/>
                    </a:lnTo>
                    <a:lnTo>
                      <a:pt x="2669" y="570"/>
                    </a:lnTo>
                    <a:lnTo>
                      <a:pt x="2596" y="513"/>
                    </a:lnTo>
                    <a:lnTo>
                      <a:pt x="2520" y="461"/>
                    </a:lnTo>
                    <a:lnTo>
                      <a:pt x="2441" y="414"/>
                    </a:lnTo>
                    <a:lnTo>
                      <a:pt x="2359" y="371"/>
                    </a:lnTo>
                    <a:lnTo>
                      <a:pt x="2274" y="334"/>
                    </a:lnTo>
                    <a:lnTo>
                      <a:pt x="2187" y="302"/>
                    </a:lnTo>
                    <a:lnTo>
                      <a:pt x="2097" y="275"/>
                    </a:lnTo>
                    <a:lnTo>
                      <a:pt x="2004" y="253"/>
                    </a:lnTo>
                    <a:lnTo>
                      <a:pt x="1910" y="237"/>
                    </a:lnTo>
                    <a:lnTo>
                      <a:pt x="1814" y="228"/>
                    </a:lnTo>
                    <a:lnTo>
                      <a:pt x="1715" y="225"/>
                    </a:lnTo>
                    <a:close/>
                    <a:moveTo>
                      <a:pt x="1715" y="0"/>
                    </a:moveTo>
                    <a:lnTo>
                      <a:pt x="1820" y="3"/>
                    </a:lnTo>
                    <a:lnTo>
                      <a:pt x="1923" y="12"/>
                    </a:lnTo>
                    <a:lnTo>
                      <a:pt x="2024" y="28"/>
                    </a:lnTo>
                    <a:lnTo>
                      <a:pt x="2123" y="49"/>
                    </a:lnTo>
                    <a:lnTo>
                      <a:pt x="2219" y="76"/>
                    </a:lnTo>
                    <a:lnTo>
                      <a:pt x="2314" y="107"/>
                    </a:lnTo>
                    <a:lnTo>
                      <a:pt x="2406" y="145"/>
                    </a:lnTo>
                    <a:lnTo>
                      <a:pt x="2495" y="187"/>
                    </a:lnTo>
                    <a:lnTo>
                      <a:pt x="2581" y="235"/>
                    </a:lnTo>
                    <a:lnTo>
                      <a:pt x="2664" y="287"/>
                    </a:lnTo>
                    <a:lnTo>
                      <a:pt x="2745" y="343"/>
                    </a:lnTo>
                    <a:lnTo>
                      <a:pt x="2820" y="405"/>
                    </a:lnTo>
                    <a:lnTo>
                      <a:pt x="2894" y="469"/>
                    </a:lnTo>
                    <a:lnTo>
                      <a:pt x="2963" y="538"/>
                    </a:lnTo>
                    <a:lnTo>
                      <a:pt x="3027" y="612"/>
                    </a:lnTo>
                    <a:lnTo>
                      <a:pt x="3089" y="687"/>
                    </a:lnTo>
                    <a:lnTo>
                      <a:pt x="3145" y="768"/>
                    </a:lnTo>
                    <a:lnTo>
                      <a:pt x="3197" y="851"/>
                    </a:lnTo>
                    <a:lnTo>
                      <a:pt x="3245" y="937"/>
                    </a:lnTo>
                    <a:lnTo>
                      <a:pt x="3287" y="1026"/>
                    </a:lnTo>
                    <a:lnTo>
                      <a:pt x="3325" y="1118"/>
                    </a:lnTo>
                    <a:lnTo>
                      <a:pt x="3356" y="1213"/>
                    </a:lnTo>
                    <a:lnTo>
                      <a:pt x="3383" y="1309"/>
                    </a:lnTo>
                    <a:lnTo>
                      <a:pt x="3404" y="1408"/>
                    </a:lnTo>
                    <a:lnTo>
                      <a:pt x="3420" y="1509"/>
                    </a:lnTo>
                    <a:lnTo>
                      <a:pt x="3429" y="1612"/>
                    </a:lnTo>
                    <a:lnTo>
                      <a:pt x="3432" y="1716"/>
                    </a:lnTo>
                    <a:lnTo>
                      <a:pt x="3429" y="1820"/>
                    </a:lnTo>
                    <a:lnTo>
                      <a:pt x="3420" y="1923"/>
                    </a:lnTo>
                    <a:lnTo>
                      <a:pt x="3404" y="2024"/>
                    </a:lnTo>
                    <a:lnTo>
                      <a:pt x="3383" y="2123"/>
                    </a:lnTo>
                    <a:lnTo>
                      <a:pt x="3356" y="2219"/>
                    </a:lnTo>
                    <a:lnTo>
                      <a:pt x="3325" y="2314"/>
                    </a:lnTo>
                    <a:lnTo>
                      <a:pt x="3287" y="2406"/>
                    </a:lnTo>
                    <a:lnTo>
                      <a:pt x="3245" y="2495"/>
                    </a:lnTo>
                    <a:lnTo>
                      <a:pt x="3197" y="2581"/>
                    </a:lnTo>
                    <a:lnTo>
                      <a:pt x="3145" y="2664"/>
                    </a:lnTo>
                    <a:lnTo>
                      <a:pt x="3089" y="2745"/>
                    </a:lnTo>
                    <a:lnTo>
                      <a:pt x="3027" y="2820"/>
                    </a:lnTo>
                    <a:lnTo>
                      <a:pt x="2963" y="2894"/>
                    </a:lnTo>
                    <a:lnTo>
                      <a:pt x="2894" y="2963"/>
                    </a:lnTo>
                    <a:lnTo>
                      <a:pt x="2820" y="3027"/>
                    </a:lnTo>
                    <a:lnTo>
                      <a:pt x="2745" y="3089"/>
                    </a:lnTo>
                    <a:lnTo>
                      <a:pt x="2664" y="3145"/>
                    </a:lnTo>
                    <a:lnTo>
                      <a:pt x="2581" y="3197"/>
                    </a:lnTo>
                    <a:lnTo>
                      <a:pt x="2495" y="3245"/>
                    </a:lnTo>
                    <a:lnTo>
                      <a:pt x="2406" y="3287"/>
                    </a:lnTo>
                    <a:lnTo>
                      <a:pt x="2314" y="3325"/>
                    </a:lnTo>
                    <a:lnTo>
                      <a:pt x="2219" y="3356"/>
                    </a:lnTo>
                    <a:lnTo>
                      <a:pt x="2123" y="3383"/>
                    </a:lnTo>
                    <a:lnTo>
                      <a:pt x="2024" y="3404"/>
                    </a:lnTo>
                    <a:lnTo>
                      <a:pt x="1923" y="3420"/>
                    </a:lnTo>
                    <a:lnTo>
                      <a:pt x="1820" y="3429"/>
                    </a:lnTo>
                    <a:lnTo>
                      <a:pt x="1715" y="3432"/>
                    </a:lnTo>
                    <a:lnTo>
                      <a:pt x="1612" y="3429"/>
                    </a:lnTo>
                    <a:lnTo>
                      <a:pt x="1509" y="3420"/>
                    </a:lnTo>
                    <a:lnTo>
                      <a:pt x="1408" y="3404"/>
                    </a:lnTo>
                    <a:lnTo>
                      <a:pt x="1309" y="3383"/>
                    </a:lnTo>
                    <a:lnTo>
                      <a:pt x="1213" y="3356"/>
                    </a:lnTo>
                    <a:lnTo>
                      <a:pt x="1118" y="3325"/>
                    </a:lnTo>
                    <a:lnTo>
                      <a:pt x="1025" y="3287"/>
                    </a:lnTo>
                    <a:lnTo>
                      <a:pt x="937" y="3245"/>
                    </a:lnTo>
                    <a:lnTo>
                      <a:pt x="851" y="3197"/>
                    </a:lnTo>
                    <a:lnTo>
                      <a:pt x="768" y="3145"/>
                    </a:lnTo>
                    <a:lnTo>
                      <a:pt x="687" y="3089"/>
                    </a:lnTo>
                    <a:lnTo>
                      <a:pt x="610" y="3027"/>
                    </a:lnTo>
                    <a:lnTo>
                      <a:pt x="538" y="2963"/>
                    </a:lnTo>
                    <a:lnTo>
                      <a:pt x="469" y="2894"/>
                    </a:lnTo>
                    <a:lnTo>
                      <a:pt x="405" y="2820"/>
                    </a:lnTo>
                    <a:lnTo>
                      <a:pt x="343" y="2745"/>
                    </a:lnTo>
                    <a:lnTo>
                      <a:pt x="287" y="2664"/>
                    </a:lnTo>
                    <a:lnTo>
                      <a:pt x="235" y="2581"/>
                    </a:lnTo>
                    <a:lnTo>
                      <a:pt x="187" y="2495"/>
                    </a:lnTo>
                    <a:lnTo>
                      <a:pt x="145" y="2406"/>
                    </a:lnTo>
                    <a:lnTo>
                      <a:pt x="107" y="2314"/>
                    </a:lnTo>
                    <a:lnTo>
                      <a:pt x="76" y="2219"/>
                    </a:lnTo>
                    <a:lnTo>
                      <a:pt x="49" y="2123"/>
                    </a:lnTo>
                    <a:lnTo>
                      <a:pt x="28" y="2024"/>
                    </a:lnTo>
                    <a:lnTo>
                      <a:pt x="12" y="1923"/>
                    </a:lnTo>
                    <a:lnTo>
                      <a:pt x="3" y="1820"/>
                    </a:lnTo>
                    <a:lnTo>
                      <a:pt x="0" y="1716"/>
                    </a:lnTo>
                    <a:lnTo>
                      <a:pt x="3" y="1612"/>
                    </a:lnTo>
                    <a:lnTo>
                      <a:pt x="12" y="1509"/>
                    </a:lnTo>
                    <a:lnTo>
                      <a:pt x="28" y="1408"/>
                    </a:lnTo>
                    <a:lnTo>
                      <a:pt x="49" y="1309"/>
                    </a:lnTo>
                    <a:lnTo>
                      <a:pt x="76" y="1213"/>
                    </a:lnTo>
                    <a:lnTo>
                      <a:pt x="107" y="1118"/>
                    </a:lnTo>
                    <a:lnTo>
                      <a:pt x="145" y="1026"/>
                    </a:lnTo>
                    <a:lnTo>
                      <a:pt x="187" y="937"/>
                    </a:lnTo>
                    <a:lnTo>
                      <a:pt x="235" y="851"/>
                    </a:lnTo>
                    <a:lnTo>
                      <a:pt x="287" y="768"/>
                    </a:lnTo>
                    <a:lnTo>
                      <a:pt x="343" y="687"/>
                    </a:lnTo>
                    <a:lnTo>
                      <a:pt x="405" y="612"/>
                    </a:lnTo>
                    <a:lnTo>
                      <a:pt x="469" y="538"/>
                    </a:lnTo>
                    <a:lnTo>
                      <a:pt x="538" y="469"/>
                    </a:lnTo>
                    <a:lnTo>
                      <a:pt x="610" y="405"/>
                    </a:lnTo>
                    <a:lnTo>
                      <a:pt x="687" y="343"/>
                    </a:lnTo>
                    <a:lnTo>
                      <a:pt x="768" y="287"/>
                    </a:lnTo>
                    <a:lnTo>
                      <a:pt x="851" y="235"/>
                    </a:lnTo>
                    <a:lnTo>
                      <a:pt x="937" y="187"/>
                    </a:lnTo>
                    <a:lnTo>
                      <a:pt x="1025" y="145"/>
                    </a:lnTo>
                    <a:lnTo>
                      <a:pt x="1118" y="107"/>
                    </a:lnTo>
                    <a:lnTo>
                      <a:pt x="1213" y="76"/>
                    </a:lnTo>
                    <a:lnTo>
                      <a:pt x="1309" y="49"/>
                    </a:lnTo>
                    <a:lnTo>
                      <a:pt x="1408" y="28"/>
                    </a:lnTo>
                    <a:lnTo>
                      <a:pt x="1509" y="12"/>
                    </a:lnTo>
                    <a:lnTo>
                      <a:pt x="1612" y="3"/>
                    </a:lnTo>
                    <a:lnTo>
                      <a:pt x="17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lumMod val="65000"/>
                    </a:schemeClr>
                  </a:solidFill>
                  <a:latin typeface="Times New Roman" panose="02020603050405020304" pitchFamily="18" charset="0"/>
                  <a:cs typeface="Times New Roman" panose="02020603050405020304" pitchFamily="18" charset="0"/>
                </a:endParaRPr>
              </a:p>
            </p:txBody>
          </p:sp>
          <p:sp>
            <p:nvSpPr>
              <p:cNvPr id="13" name="Freeform 15">
                <a:extLst>
                  <a:ext uri="{FF2B5EF4-FFF2-40B4-BE49-F238E27FC236}">
                    <a16:creationId xmlns:a16="http://schemas.microsoft.com/office/drawing/2014/main" id="{9074BDD4-4A1E-42CF-9065-007B9C00850F}"/>
                  </a:ext>
                </a:extLst>
              </p:cNvPr>
              <p:cNvSpPr>
                <a:spLocks/>
              </p:cNvSpPr>
              <p:nvPr/>
            </p:nvSpPr>
            <p:spPr bwMode="auto">
              <a:xfrm>
                <a:off x="2492375" y="3625850"/>
                <a:ext cx="644525" cy="473075"/>
              </a:xfrm>
              <a:custGeom>
                <a:avLst/>
                <a:gdLst>
                  <a:gd name="T0" fmla="*/ 1514 w 1626"/>
                  <a:gd name="T1" fmla="*/ 0 h 1190"/>
                  <a:gd name="T2" fmla="*/ 1536 w 1626"/>
                  <a:gd name="T3" fmla="*/ 2 h 1190"/>
                  <a:gd name="T4" fmla="*/ 1557 w 1626"/>
                  <a:gd name="T5" fmla="*/ 8 h 1190"/>
                  <a:gd name="T6" fmla="*/ 1575 w 1626"/>
                  <a:gd name="T7" fmla="*/ 19 h 1190"/>
                  <a:gd name="T8" fmla="*/ 1593 w 1626"/>
                  <a:gd name="T9" fmla="*/ 33 h 1190"/>
                  <a:gd name="T10" fmla="*/ 1608 w 1626"/>
                  <a:gd name="T11" fmla="*/ 51 h 1190"/>
                  <a:gd name="T12" fmla="*/ 1618 w 1626"/>
                  <a:gd name="T13" fmla="*/ 71 h 1190"/>
                  <a:gd name="T14" fmla="*/ 1624 w 1626"/>
                  <a:gd name="T15" fmla="*/ 92 h 1190"/>
                  <a:gd name="T16" fmla="*/ 1626 w 1626"/>
                  <a:gd name="T17" fmla="*/ 112 h 1190"/>
                  <a:gd name="T18" fmla="*/ 1624 w 1626"/>
                  <a:gd name="T19" fmla="*/ 134 h 1190"/>
                  <a:gd name="T20" fmla="*/ 1618 w 1626"/>
                  <a:gd name="T21" fmla="*/ 155 h 1190"/>
                  <a:gd name="T22" fmla="*/ 1608 w 1626"/>
                  <a:gd name="T23" fmla="*/ 175 h 1190"/>
                  <a:gd name="T24" fmla="*/ 1593 w 1626"/>
                  <a:gd name="T25" fmla="*/ 193 h 1190"/>
                  <a:gd name="T26" fmla="*/ 629 w 1626"/>
                  <a:gd name="T27" fmla="*/ 1157 h 1190"/>
                  <a:gd name="T28" fmla="*/ 629 w 1626"/>
                  <a:gd name="T29" fmla="*/ 1157 h 1190"/>
                  <a:gd name="T30" fmla="*/ 611 w 1626"/>
                  <a:gd name="T31" fmla="*/ 1171 h 1190"/>
                  <a:gd name="T32" fmla="*/ 591 w 1626"/>
                  <a:gd name="T33" fmla="*/ 1182 h 1190"/>
                  <a:gd name="T34" fmla="*/ 571 w 1626"/>
                  <a:gd name="T35" fmla="*/ 1188 h 1190"/>
                  <a:gd name="T36" fmla="*/ 550 w 1626"/>
                  <a:gd name="T37" fmla="*/ 1190 h 1190"/>
                  <a:gd name="T38" fmla="*/ 528 w 1626"/>
                  <a:gd name="T39" fmla="*/ 1188 h 1190"/>
                  <a:gd name="T40" fmla="*/ 507 w 1626"/>
                  <a:gd name="T41" fmla="*/ 1182 h 1190"/>
                  <a:gd name="T42" fmla="*/ 487 w 1626"/>
                  <a:gd name="T43" fmla="*/ 1171 h 1190"/>
                  <a:gd name="T44" fmla="*/ 470 w 1626"/>
                  <a:gd name="T45" fmla="*/ 1157 h 1190"/>
                  <a:gd name="T46" fmla="*/ 33 w 1626"/>
                  <a:gd name="T47" fmla="*/ 720 h 1190"/>
                  <a:gd name="T48" fmla="*/ 18 w 1626"/>
                  <a:gd name="T49" fmla="*/ 702 h 1190"/>
                  <a:gd name="T50" fmla="*/ 8 w 1626"/>
                  <a:gd name="T51" fmla="*/ 682 h 1190"/>
                  <a:gd name="T52" fmla="*/ 2 w 1626"/>
                  <a:gd name="T53" fmla="*/ 662 h 1190"/>
                  <a:gd name="T54" fmla="*/ 0 w 1626"/>
                  <a:gd name="T55" fmla="*/ 640 h 1190"/>
                  <a:gd name="T56" fmla="*/ 2 w 1626"/>
                  <a:gd name="T57" fmla="*/ 619 h 1190"/>
                  <a:gd name="T58" fmla="*/ 8 w 1626"/>
                  <a:gd name="T59" fmla="*/ 598 h 1190"/>
                  <a:gd name="T60" fmla="*/ 18 w 1626"/>
                  <a:gd name="T61" fmla="*/ 578 h 1190"/>
                  <a:gd name="T62" fmla="*/ 33 w 1626"/>
                  <a:gd name="T63" fmla="*/ 561 h 1190"/>
                  <a:gd name="T64" fmla="*/ 51 w 1626"/>
                  <a:gd name="T65" fmla="*/ 546 h 1190"/>
                  <a:gd name="T66" fmla="*/ 69 w 1626"/>
                  <a:gd name="T67" fmla="*/ 536 h 1190"/>
                  <a:gd name="T68" fmla="*/ 90 w 1626"/>
                  <a:gd name="T69" fmla="*/ 529 h 1190"/>
                  <a:gd name="T70" fmla="*/ 112 w 1626"/>
                  <a:gd name="T71" fmla="*/ 527 h 1190"/>
                  <a:gd name="T72" fmla="*/ 134 w 1626"/>
                  <a:gd name="T73" fmla="*/ 529 h 1190"/>
                  <a:gd name="T74" fmla="*/ 155 w 1626"/>
                  <a:gd name="T75" fmla="*/ 536 h 1190"/>
                  <a:gd name="T76" fmla="*/ 174 w 1626"/>
                  <a:gd name="T77" fmla="*/ 546 h 1190"/>
                  <a:gd name="T78" fmla="*/ 192 w 1626"/>
                  <a:gd name="T79" fmla="*/ 561 h 1190"/>
                  <a:gd name="T80" fmla="*/ 550 w 1626"/>
                  <a:gd name="T81" fmla="*/ 918 h 1190"/>
                  <a:gd name="T82" fmla="*/ 1434 w 1626"/>
                  <a:gd name="T83" fmla="*/ 33 h 1190"/>
                  <a:gd name="T84" fmla="*/ 1452 w 1626"/>
                  <a:gd name="T85" fmla="*/ 19 h 1190"/>
                  <a:gd name="T86" fmla="*/ 1471 w 1626"/>
                  <a:gd name="T87" fmla="*/ 8 h 1190"/>
                  <a:gd name="T88" fmla="*/ 1492 w 1626"/>
                  <a:gd name="T89" fmla="*/ 2 h 1190"/>
                  <a:gd name="T90" fmla="*/ 1514 w 1626"/>
                  <a:gd name="T91"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6" h="1190">
                    <a:moveTo>
                      <a:pt x="1514" y="0"/>
                    </a:moveTo>
                    <a:lnTo>
                      <a:pt x="1536" y="2"/>
                    </a:lnTo>
                    <a:lnTo>
                      <a:pt x="1557" y="8"/>
                    </a:lnTo>
                    <a:lnTo>
                      <a:pt x="1575" y="19"/>
                    </a:lnTo>
                    <a:lnTo>
                      <a:pt x="1593" y="33"/>
                    </a:lnTo>
                    <a:lnTo>
                      <a:pt x="1608" y="51"/>
                    </a:lnTo>
                    <a:lnTo>
                      <a:pt x="1618" y="71"/>
                    </a:lnTo>
                    <a:lnTo>
                      <a:pt x="1624" y="92"/>
                    </a:lnTo>
                    <a:lnTo>
                      <a:pt x="1626" y="112"/>
                    </a:lnTo>
                    <a:lnTo>
                      <a:pt x="1624" y="134"/>
                    </a:lnTo>
                    <a:lnTo>
                      <a:pt x="1618" y="155"/>
                    </a:lnTo>
                    <a:lnTo>
                      <a:pt x="1608" y="175"/>
                    </a:lnTo>
                    <a:lnTo>
                      <a:pt x="1593" y="193"/>
                    </a:lnTo>
                    <a:lnTo>
                      <a:pt x="629" y="1157"/>
                    </a:lnTo>
                    <a:lnTo>
                      <a:pt x="629" y="1157"/>
                    </a:lnTo>
                    <a:lnTo>
                      <a:pt x="611" y="1171"/>
                    </a:lnTo>
                    <a:lnTo>
                      <a:pt x="591" y="1182"/>
                    </a:lnTo>
                    <a:lnTo>
                      <a:pt x="571" y="1188"/>
                    </a:lnTo>
                    <a:lnTo>
                      <a:pt x="550" y="1190"/>
                    </a:lnTo>
                    <a:lnTo>
                      <a:pt x="528" y="1188"/>
                    </a:lnTo>
                    <a:lnTo>
                      <a:pt x="507" y="1182"/>
                    </a:lnTo>
                    <a:lnTo>
                      <a:pt x="487" y="1171"/>
                    </a:lnTo>
                    <a:lnTo>
                      <a:pt x="470" y="1157"/>
                    </a:lnTo>
                    <a:lnTo>
                      <a:pt x="33" y="720"/>
                    </a:lnTo>
                    <a:lnTo>
                      <a:pt x="18" y="702"/>
                    </a:lnTo>
                    <a:lnTo>
                      <a:pt x="8" y="682"/>
                    </a:lnTo>
                    <a:lnTo>
                      <a:pt x="2" y="662"/>
                    </a:lnTo>
                    <a:lnTo>
                      <a:pt x="0" y="640"/>
                    </a:lnTo>
                    <a:lnTo>
                      <a:pt x="2" y="619"/>
                    </a:lnTo>
                    <a:lnTo>
                      <a:pt x="8" y="598"/>
                    </a:lnTo>
                    <a:lnTo>
                      <a:pt x="18" y="578"/>
                    </a:lnTo>
                    <a:lnTo>
                      <a:pt x="33" y="561"/>
                    </a:lnTo>
                    <a:lnTo>
                      <a:pt x="51" y="546"/>
                    </a:lnTo>
                    <a:lnTo>
                      <a:pt x="69" y="536"/>
                    </a:lnTo>
                    <a:lnTo>
                      <a:pt x="90" y="529"/>
                    </a:lnTo>
                    <a:lnTo>
                      <a:pt x="112" y="527"/>
                    </a:lnTo>
                    <a:lnTo>
                      <a:pt x="134" y="529"/>
                    </a:lnTo>
                    <a:lnTo>
                      <a:pt x="155" y="536"/>
                    </a:lnTo>
                    <a:lnTo>
                      <a:pt x="174" y="546"/>
                    </a:lnTo>
                    <a:lnTo>
                      <a:pt x="192" y="561"/>
                    </a:lnTo>
                    <a:lnTo>
                      <a:pt x="550" y="918"/>
                    </a:lnTo>
                    <a:lnTo>
                      <a:pt x="1434" y="33"/>
                    </a:lnTo>
                    <a:lnTo>
                      <a:pt x="1452" y="19"/>
                    </a:lnTo>
                    <a:lnTo>
                      <a:pt x="1471" y="8"/>
                    </a:lnTo>
                    <a:lnTo>
                      <a:pt x="1492" y="2"/>
                    </a:lnTo>
                    <a:lnTo>
                      <a:pt x="15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lumMod val="65000"/>
                    </a:schemeClr>
                  </a:solidFill>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27914CA-7591-41CE-84B1-31503A44F1A1}"/>
                </a:ext>
              </a:extLst>
            </p:cNvPr>
            <p:cNvGrpSpPr/>
            <p:nvPr/>
          </p:nvGrpSpPr>
          <p:grpSpPr>
            <a:xfrm>
              <a:off x="518160" y="2855117"/>
              <a:ext cx="632296" cy="632296"/>
              <a:chOff x="2133600" y="3181350"/>
              <a:chExt cx="1362075" cy="1362075"/>
            </a:xfrm>
            <a:solidFill>
              <a:schemeClr val="accent2"/>
            </a:solidFill>
          </p:grpSpPr>
          <p:sp>
            <p:nvSpPr>
              <p:cNvPr id="16" name="Freeform 14">
                <a:extLst>
                  <a:ext uri="{FF2B5EF4-FFF2-40B4-BE49-F238E27FC236}">
                    <a16:creationId xmlns:a16="http://schemas.microsoft.com/office/drawing/2014/main" id="{4CB0E91A-9C68-453A-8314-382E35DBEBC9}"/>
                  </a:ext>
                </a:extLst>
              </p:cNvPr>
              <p:cNvSpPr>
                <a:spLocks noEditPoints="1"/>
              </p:cNvSpPr>
              <p:nvPr/>
            </p:nvSpPr>
            <p:spPr bwMode="auto">
              <a:xfrm>
                <a:off x="2133600" y="3181350"/>
                <a:ext cx="1362075" cy="1362075"/>
              </a:xfrm>
              <a:custGeom>
                <a:avLst/>
                <a:gdLst>
                  <a:gd name="T0" fmla="*/ 1428 w 3432"/>
                  <a:gd name="T1" fmla="*/ 253 h 3432"/>
                  <a:gd name="T2" fmla="*/ 1073 w 3432"/>
                  <a:gd name="T3" fmla="*/ 371 h 3432"/>
                  <a:gd name="T4" fmla="*/ 763 w 3432"/>
                  <a:gd name="T5" fmla="*/ 570 h 3432"/>
                  <a:gd name="T6" fmla="*/ 513 w 3432"/>
                  <a:gd name="T7" fmla="*/ 836 h 3432"/>
                  <a:gd name="T8" fmla="*/ 334 w 3432"/>
                  <a:gd name="T9" fmla="*/ 1158 h 3432"/>
                  <a:gd name="T10" fmla="*/ 237 w 3432"/>
                  <a:gd name="T11" fmla="*/ 1522 h 3432"/>
                  <a:gd name="T12" fmla="*/ 237 w 3432"/>
                  <a:gd name="T13" fmla="*/ 1910 h 3432"/>
                  <a:gd name="T14" fmla="*/ 334 w 3432"/>
                  <a:gd name="T15" fmla="*/ 2274 h 3432"/>
                  <a:gd name="T16" fmla="*/ 513 w 3432"/>
                  <a:gd name="T17" fmla="*/ 2596 h 3432"/>
                  <a:gd name="T18" fmla="*/ 763 w 3432"/>
                  <a:gd name="T19" fmla="*/ 2862 h 3432"/>
                  <a:gd name="T20" fmla="*/ 1073 w 3432"/>
                  <a:gd name="T21" fmla="*/ 3061 h 3432"/>
                  <a:gd name="T22" fmla="*/ 1428 w 3432"/>
                  <a:gd name="T23" fmla="*/ 3179 h 3432"/>
                  <a:gd name="T24" fmla="*/ 1814 w 3432"/>
                  <a:gd name="T25" fmla="*/ 3204 h 3432"/>
                  <a:gd name="T26" fmla="*/ 2187 w 3432"/>
                  <a:gd name="T27" fmla="*/ 3130 h 3432"/>
                  <a:gd name="T28" fmla="*/ 2520 w 3432"/>
                  <a:gd name="T29" fmla="*/ 2971 h 3432"/>
                  <a:gd name="T30" fmla="*/ 2802 w 3432"/>
                  <a:gd name="T31" fmla="*/ 2737 h 3432"/>
                  <a:gd name="T32" fmla="*/ 3018 w 3432"/>
                  <a:gd name="T33" fmla="*/ 2441 h 3432"/>
                  <a:gd name="T34" fmla="*/ 3157 w 3432"/>
                  <a:gd name="T35" fmla="*/ 2097 h 3432"/>
                  <a:gd name="T36" fmla="*/ 3207 w 3432"/>
                  <a:gd name="T37" fmla="*/ 1716 h 3432"/>
                  <a:gd name="T38" fmla="*/ 3157 w 3432"/>
                  <a:gd name="T39" fmla="*/ 1335 h 3432"/>
                  <a:gd name="T40" fmla="*/ 3018 w 3432"/>
                  <a:gd name="T41" fmla="*/ 991 h 3432"/>
                  <a:gd name="T42" fmla="*/ 2802 w 3432"/>
                  <a:gd name="T43" fmla="*/ 695 h 3432"/>
                  <a:gd name="T44" fmla="*/ 2520 w 3432"/>
                  <a:gd name="T45" fmla="*/ 461 h 3432"/>
                  <a:gd name="T46" fmla="*/ 2187 w 3432"/>
                  <a:gd name="T47" fmla="*/ 302 h 3432"/>
                  <a:gd name="T48" fmla="*/ 1814 w 3432"/>
                  <a:gd name="T49" fmla="*/ 228 h 3432"/>
                  <a:gd name="T50" fmla="*/ 1923 w 3432"/>
                  <a:gd name="T51" fmla="*/ 12 h 3432"/>
                  <a:gd name="T52" fmla="*/ 2314 w 3432"/>
                  <a:gd name="T53" fmla="*/ 107 h 3432"/>
                  <a:gd name="T54" fmla="*/ 2664 w 3432"/>
                  <a:gd name="T55" fmla="*/ 287 h 3432"/>
                  <a:gd name="T56" fmla="*/ 2963 w 3432"/>
                  <a:gd name="T57" fmla="*/ 538 h 3432"/>
                  <a:gd name="T58" fmla="*/ 3197 w 3432"/>
                  <a:gd name="T59" fmla="*/ 851 h 3432"/>
                  <a:gd name="T60" fmla="*/ 3356 w 3432"/>
                  <a:gd name="T61" fmla="*/ 1213 h 3432"/>
                  <a:gd name="T62" fmla="*/ 3429 w 3432"/>
                  <a:gd name="T63" fmla="*/ 1612 h 3432"/>
                  <a:gd name="T64" fmla="*/ 3404 w 3432"/>
                  <a:gd name="T65" fmla="*/ 2024 h 3432"/>
                  <a:gd name="T66" fmla="*/ 3287 w 3432"/>
                  <a:gd name="T67" fmla="*/ 2406 h 3432"/>
                  <a:gd name="T68" fmla="*/ 3089 w 3432"/>
                  <a:gd name="T69" fmla="*/ 2745 h 3432"/>
                  <a:gd name="T70" fmla="*/ 2820 w 3432"/>
                  <a:gd name="T71" fmla="*/ 3027 h 3432"/>
                  <a:gd name="T72" fmla="*/ 2495 w 3432"/>
                  <a:gd name="T73" fmla="*/ 3245 h 3432"/>
                  <a:gd name="T74" fmla="*/ 2123 w 3432"/>
                  <a:gd name="T75" fmla="*/ 3383 h 3432"/>
                  <a:gd name="T76" fmla="*/ 1715 w 3432"/>
                  <a:gd name="T77" fmla="*/ 3432 h 3432"/>
                  <a:gd name="T78" fmla="*/ 1309 w 3432"/>
                  <a:gd name="T79" fmla="*/ 3383 h 3432"/>
                  <a:gd name="T80" fmla="*/ 937 w 3432"/>
                  <a:gd name="T81" fmla="*/ 3245 h 3432"/>
                  <a:gd name="T82" fmla="*/ 610 w 3432"/>
                  <a:gd name="T83" fmla="*/ 3027 h 3432"/>
                  <a:gd name="T84" fmla="*/ 343 w 3432"/>
                  <a:gd name="T85" fmla="*/ 2745 h 3432"/>
                  <a:gd name="T86" fmla="*/ 145 w 3432"/>
                  <a:gd name="T87" fmla="*/ 2406 h 3432"/>
                  <a:gd name="T88" fmla="*/ 28 w 3432"/>
                  <a:gd name="T89" fmla="*/ 2024 h 3432"/>
                  <a:gd name="T90" fmla="*/ 3 w 3432"/>
                  <a:gd name="T91" fmla="*/ 1612 h 3432"/>
                  <a:gd name="T92" fmla="*/ 76 w 3432"/>
                  <a:gd name="T93" fmla="*/ 1213 h 3432"/>
                  <a:gd name="T94" fmla="*/ 235 w 3432"/>
                  <a:gd name="T95" fmla="*/ 851 h 3432"/>
                  <a:gd name="T96" fmla="*/ 469 w 3432"/>
                  <a:gd name="T97" fmla="*/ 538 h 3432"/>
                  <a:gd name="T98" fmla="*/ 768 w 3432"/>
                  <a:gd name="T99" fmla="*/ 287 h 3432"/>
                  <a:gd name="T100" fmla="*/ 1118 w 3432"/>
                  <a:gd name="T101" fmla="*/ 107 h 3432"/>
                  <a:gd name="T102" fmla="*/ 1509 w 3432"/>
                  <a:gd name="T103" fmla="*/ 12 h 3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32" h="3432">
                    <a:moveTo>
                      <a:pt x="1715" y="225"/>
                    </a:moveTo>
                    <a:lnTo>
                      <a:pt x="1618" y="228"/>
                    </a:lnTo>
                    <a:lnTo>
                      <a:pt x="1522" y="237"/>
                    </a:lnTo>
                    <a:lnTo>
                      <a:pt x="1428" y="253"/>
                    </a:lnTo>
                    <a:lnTo>
                      <a:pt x="1335" y="275"/>
                    </a:lnTo>
                    <a:lnTo>
                      <a:pt x="1245" y="302"/>
                    </a:lnTo>
                    <a:lnTo>
                      <a:pt x="1158" y="334"/>
                    </a:lnTo>
                    <a:lnTo>
                      <a:pt x="1073" y="371"/>
                    </a:lnTo>
                    <a:lnTo>
                      <a:pt x="991" y="414"/>
                    </a:lnTo>
                    <a:lnTo>
                      <a:pt x="912" y="461"/>
                    </a:lnTo>
                    <a:lnTo>
                      <a:pt x="836" y="513"/>
                    </a:lnTo>
                    <a:lnTo>
                      <a:pt x="763" y="570"/>
                    </a:lnTo>
                    <a:lnTo>
                      <a:pt x="695" y="630"/>
                    </a:lnTo>
                    <a:lnTo>
                      <a:pt x="630" y="695"/>
                    </a:lnTo>
                    <a:lnTo>
                      <a:pt x="570" y="763"/>
                    </a:lnTo>
                    <a:lnTo>
                      <a:pt x="513" y="836"/>
                    </a:lnTo>
                    <a:lnTo>
                      <a:pt x="461" y="912"/>
                    </a:lnTo>
                    <a:lnTo>
                      <a:pt x="414" y="991"/>
                    </a:lnTo>
                    <a:lnTo>
                      <a:pt x="371" y="1073"/>
                    </a:lnTo>
                    <a:lnTo>
                      <a:pt x="334" y="1158"/>
                    </a:lnTo>
                    <a:lnTo>
                      <a:pt x="302" y="1245"/>
                    </a:lnTo>
                    <a:lnTo>
                      <a:pt x="275" y="1335"/>
                    </a:lnTo>
                    <a:lnTo>
                      <a:pt x="253" y="1428"/>
                    </a:lnTo>
                    <a:lnTo>
                      <a:pt x="237" y="1522"/>
                    </a:lnTo>
                    <a:lnTo>
                      <a:pt x="228" y="1618"/>
                    </a:lnTo>
                    <a:lnTo>
                      <a:pt x="225" y="1716"/>
                    </a:lnTo>
                    <a:lnTo>
                      <a:pt x="228" y="1814"/>
                    </a:lnTo>
                    <a:lnTo>
                      <a:pt x="237" y="1910"/>
                    </a:lnTo>
                    <a:lnTo>
                      <a:pt x="253" y="2004"/>
                    </a:lnTo>
                    <a:lnTo>
                      <a:pt x="275" y="2097"/>
                    </a:lnTo>
                    <a:lnTo>
                      <a:pt x="302" y="2187"/>
                    </a:lnTo>
                    <a:lnTo>
                      <a:pt x="334" y="2274"/>
                    </a:lnTo>
                    <a:lnTo>
                      <a:pt x="371" y="2359"/>
                    </a:lnTo>
                    <a:lnTo>
                      <a:pt x="414" y="2441"/>
                    </a:lnTo>
                    <a:lnTo>
                      <a:pt x="461" y="2520"/>
                    </a:lnTo>
                    <a:lnTo>
                      <a:pt x="513" y="2596"/>
                    </a:lnTo>
                    <a:lnTo>
                      <a:pt x="570" y="2669"/>
                    </a:lnTo>
                    <a:lnTo>
                      <a:pt x="630" y="2737"/>
                    </a:lnTo>
                    <a:lnTo>
                      <a:pt x="695" y="2802"/>
                    </a:lnTo>
                    <a:lnTo>
                      <a:pt x="763" y="2862"/>
                    </a:lnTo>
                    <a:lnTo>
                      <a:pt x="836" y="2919"/>
                    </a:lnTo>
                    <a:lnTo>
                      <a:pt x="912" y="2971"/>
                    </a:lnTo>
                    <a:lnTo>
                      <a:pt x="991" y="3018"/>
                    </a:lnTo>
                    <a:lnTo>
                      <a:pt x="1073" y="3061"/>
                    </a:lnTo>
                    <a:lnTo>
                      <a:pt x="1158" y="3098"/>
                    </a:lnTo>
                    <a:lnTo>
                      <a:pt x="1245" y="3130"/>
                    </a:lnTo>
                    <a:lnTo>
                      <a:pt x="1335" y="3157"/>
                    </a:lnTo>
                    <a:lnTo>
                      <a:pt x="1428" y="3179"/>
                    </a:lnTo>
                    <a:lnTo>
                      <a:pt x="1522" y="3195"/>
                    </a:lnTo>
                    <a:lnTo>
                      <a:pt x="1618" y="3204"/>
                    </a:lnTo>
                    <a:lnTo>
                      <a:pt x="1715" y="3207"/>
                    </a:lnTo>
                    <a:lnTo>
                      <a:pt x="1814" y="3204"/>
                    </a:lnTo>
                    <a:lnTo>
                      <a:pt x="1910" y="3195"/>
                    </a:lnTo>
                    <a:lnTo>
                      <a:pt x="2004" y="3179"/>
                    </a:lnTo>
                    <a:lnTo>
                      <a:pt x="2097" y="3157"/>
                    </a:lnTo>
                    <a:lnTo>
                      <a:pt x="2187" y="3130"/>
                    </a:lnTo>
                    <a:lnTo>
                      <a:pt x="2274" y="3098"/>
                    </a:lnTo>
                    <a:lnTo>
                      <a:pt x="2359" y="3061"/>
                    </a:lnTo>
                    <a:lnTo>
                      <a:pt x="2441" y="3018"/>
                    </a:lnTo>
                    <a:lnTo>
                      <a:pt x="2520" y="2971"/>
                    </a:lnTo>
                    <a:lnTo>
                      <a:pt x="2596" y="2919"/>
                    </a:lnTo>
                    <a:lnTo>
                      <a:pt x="2669" y="2862"/>
                    </a:lnTo>
                    <a:lnTo>
                      <a:pt x="2737" y="2802"/>
                    </a:lnTo>
                    <a:lnTo>
                      <a:pt x="2802" y="2737"/>
                    </a:lnTo>
                    <a:lnTo>
                      <a:pt x="2862" y="2669"/>
                    </a:lnTo>
                    <a:lnTo>
                      <a:pt x="2919" y="2596"/>
                    </a:lnTo>
                    <a:lnTo>
                      <a:pt x="2971" y="2520"/>
                    </a:lnTo>
                    <a:lnTo>
                      <a:pt x="3018" y="2441"/>
                    </a:lnTo>
                    <a:lnTo>
                      <a:pt x="3061" y="2359"/>
                    </a:lnTo>
                    <a:lnTo>
                      <a:pt x="3098" y="2274"/>
                    </a:lnTo>
                    <a:lnTo>
                      <a:pt x="3130" y="2187"/>
                    </a:lnTo>
                    <a:lnTo>
                      <a:pt x="3157" y="2097"/>
                    </a:lnTo>
                    <a:lnTo>
                      <a:pt x="3179" y="2004"/>
                    </a:lnTo>
                    <a:lnTo>
                      <a:pt x="3195" y="1910"/>
                    </a:lnTo>
                    <a:lnTo>
                      <a:pt x="3204" y="1814"/>
                    </a:lnTo>
                    <a:lnTo>
                      <a:pt x="3207" y="1716"/>
                    </a:lnTo>
                    <a:lnTo>
                      <a:pt x="3204" y="1618"/>
                    </a:lnTo>
                    <a:lnTo>
                      <a:pt x="3195" y="1522"/>
                    </a:lnTo>
                    <a:lnTo>
                      <a:pt x="3179" y="1428"/>
                    </a:lnTo>
                    <a:lnTo>
                      <a:pt x="3157" y="1335"/>
                    </a:lnTo>
                    <a:lnTo>
                      <a:pt x="3130" y="1245"/>
                    </a:lnTo>
                    <a:lnTo>
                      <a:pt x="3098" y="1158"/>
                    </a:lnTo>
                    <a:lnTo>
                      <a:pt x="3061" y="1073"/>
                    </a:lnTo>
                    <a:lnTo>
                      <a:pt x="3018" y="991"/>
                    </a:lnTo>
                    <a:lnTo>
                      <a:pt x="2971" y="912"/>
                    </a:lnTo>
                    <a:lnTo>
                      <a:pt x="2919" y="836"/>
                    </a:lnTo>
                    <a:lnTo>
                      <a:pt x="2862" y="763"/>
                    </a:lnTo>
                    <a:lnTo>
                      <a:pt x="2802" y="695"/>
                    </a:lnTo>
                    <a:lnTo>
                      <a:pt x="2737" y="630"/>
                    </a:lnTo>
                    <a:lnTo>
                      <a:pt x="2669" y="570"/>
                    </a:lnTo>
                    <a:lnTo>
                      <a:pt x="2596" y="513"/>
                    </a:lnTo>
                    <a:lnTo>
                      <a:pt x="2520" y="461"/>
                    </a:lnTo>
                    <a:lnTo>
                      <a:pt x="2441" y="414"/>
                    </a:lnTo>
                    <a:lnTo>
                      <a:pt x="2359" y="371"/>
                    </a:lnTo>
                    <a:lnTo>
                      <a:pt x="2274" y="334"/>
                    </a:lnTo>
                    <a:lnTo>
                      <a:pt x="2187" y="302"/>
                    </a:lnTo>
                    <a:lnTo>
                      <a:pt x="2097" y="275"/>
                    </a:lnTo>
                    <a:lnTo>
                      <a:pt x="2004" y="253"/>
                    </a:lnTo>
                    <a:lnTo>
                      <a:pt x="1910" y="237"/>
                    </a:lnTo>
                    <a:lnTo>
                      <a:pt x="1814" y="228"/>
                    </a:lnTo>
                    <a:lnTo>
                      <a:pt x="1715" y="225"/>
                    </a:lnTo>
                    <a:close/>
                    <a:moveTo>
                      <a:pt x="1715" y="0"/>
                    </a:moveTo>
                    <a:lnTo>
                      <a:pt x="1820" y="3"/>
                    </a:lnTo>
                    <a:lnTo>
                      <a:pt x="1923" y="12"/>
                    </a:lnTo>
                    <a:lnTo>
                      <a:pt x="2024" y="28"/>
                    </a:lnTo>
                    <a:lnTo>
                      <a:pt x="2123" y="49"/>
                    </a:lnTo>
                    <a:lnTo>
                      <a:pt x="2219" y="76"/>
                    </a:lnTo>
                    <a:lnTo>
                      <a:pt x="2314" y="107"/>
                    </a:lnTo>
                    <a:lnTo>
                      <a:pt x="2406" y="145"/>
                    </a:lnTo>
                    <a:lnTo>
                      <a:pt x="2495" y="187"/>
                    </a:lnTo>
                    <a:lnTo>
                      <a:pt x="2581" y="235"/>
                    </a:lnTo>
                    <a:lnTo>
                      <a:pt x="2664" y="287"/>
                    </a:lnTo>
                    <a:lnTo>
                      <a:pt x="2745" y="343"/>
                    </a:lnTo>
                    <a:lnTo>
                      <a:pt x="2820" y="405"/>
                    </a:lnTo>
                    <a:lnTo>
                      <a:pt x="2894" y="469"/>
                    </a:lnTo>
                    <a:lnTo>
                      <a:pt x="2963" y="538"/>
                    </a:lnTo>
                    <a:lnTo>
                      <a:pt x="3027" y="612"/>
                    </a:lnTo>
                    <a:lnTo>
                      <a:pt x="3089" y="687"/>
                    </a:lnTo>
                    <a:lnTo>
                      <a:pt x="3145" y="768"/>
                    </a:lnTo>
                    <a:lnTo>
                      <a:pt x="3197" y="851"/>
                    </a:lnTo>
                    <a:lnTo>
                      <a:pt x="3245" y="937"/>
                    </a:lnTo>
                    <a:lnTo>
                      <a:pt x="3287" y="1026"/>
                    </a:lnTo>
                    <a:lnTo>
                      <a:pt x="3325" y="1118"/>
                    </a:lnTo>
                    <a:lnTo>
                      <a:pt x="3356" y="1213"/>
                    </a:lnTo>
                    <a:lnTo>
                      <a:pt x="3383" y="1309"/>
                    </a:lnTo>
                    <a:lnTo>
                      <a:pt x="3404" y="1408"/>
                    </a:lnTo>
                    <a:lnTo>
                      <a:pt x="3420" y="1509"/>
                    </a:lnTo>
                    <a:lnTo>
                      <a:pt x="3429" y="1612"/>
                    </a:lnTo>
                    <a:lnTo>
                      <a:pt x="3432" y="1716"/>
                    </a:lnTo>
                    <a:lnTo>
                      <a:pt x="3429" y="1820"/>
                    </a:lnTo>
                    <a:lnTo>
                      <a:pt x="3420" y="1923"/>
                    </a:lnTo>
                    <a:lnTo>
                      <a:pt x="3404" y="2024"/>
                    </a:lnTo>
                    <a:lnTo>
                      <a:pt x="3383" y="2123"/>
                    </a:lnTo>
                    <a:lnTo>
                      <a:pt x="3356" y="2219"/>
                    </a:lnTo>
                    <a:lnTo>
                      <a:pt x="3325" y="2314"/>
                    </a:lnTo>
                    <a:lnTo>
                      <a:pt x="3287" y="2406"/>
                    </a:lnTo>
                    <a:lnTo>
                      <a:pt x="3245" y="2495"/>
                    </a:lnTo>
                    <a:lnTo>
                      <a:pt x="3197" y="2581"/>
                    </a:lnTo>
                    <a:lnTo>
                      <a:pt x="3145" y="2664"/>
                    </a:lnTo>
                    <a:lnTo>
                      <a:pt x="3089" y="2745"/>
                    </a:lnTo>
                    <a:lnTo>
                      <a:pt x="3027" y="2820"/>
                    </a:lnTo>
                    <a:lnTo>
                      <a:pt x="2963" y="2894"/>
                    </a:lnTo>
                    <a:lnTo>
                      <a:pt x="2894" y="2963"/>
                    </a:lnTo>
                    <a:lnTo>
                      <a:pt x="2820" y="3027"/>
                    </a:lnTo>
                    <a:lnTo>
                      <a:pt x="2745" y="3089"/>
                    </a:lnTo>
                    <a:lnTo>
                      <a:pt x="2664" y="3145"/>
                    </a:lnTo>
                    <a:lnTo>
                      <a:pt x="2581" y="3197"/>
                    </a:lnTo>
                    <a:lnTo>
                      <a:pt x="2495" y="3245"/>
                    </a:lnTo>
                    <a:lnTo>
                      <a:pt x="2406" y="3287"/>
                    </a:lnTo>
                    <a:lnTo>
                      <a:pt x="2314" y="3325"/>
                    </a:lnTo>
                    <a:lnTo>
                      <a:pt x="2219" y="3356"/>
                    </a:lnTo>
                    <a:lnTo>
                      <a:pt x="2123" y="3383"/>
                    </a:lnTo>
                    <a:lnTo>
                      <a:pt x="2024" y="3404"/>
                    </a:lnTo>
                    <a:lnTo>
                      <a:pt x="1923" y="3420"/>
                    </a:lnTo>
                    <a:lnTo>
                      <a:pt x="1820" y="3429"/>
                    </a:lnTo>
                    <a:lnTo>
                      <a:pt x="1715" y="3432"/>
                    </a:lnTo>
                    <a:lnTo>
                      <a:pt x="1612" y="3429"/>
                    </a:lnTo>
                    <a:lnTo>
                      <a:pt x="1509" y="3420"/>
                    </a:lnTo>
                    <a:lnTo>
                      <a:pt x="1408" y="3404"/>
                    </a:lnTo>
                    <a:lnTo>
                      <a:pt x="1309" y="3383"/>
                    </a:lnTo>
                    <a:lnTo>
                      <a:pt x="1213" y="3356"/>
                    </a:lnTo>
                    <a:lnTo>
                      <a:pt x="1118" y="3325"/>
                    </a:lnTo>
                    <a:lnTo>
                      <a:pt x="1025" y="3287"/>
                    </a:lnTo>
                    <a:lnTo>
                      <a:pt x="937" y="3245"/>
                    </a:lnTo>
                    <a:lnTo>
                      <a:pt x="851" y="3197"/>
                    </a:lnTo>
                    <a:lnTo>
                      <a:pt x="768" y="3145"/>
                    </a:lnTo>
                    <a:lnTo>
                      <a:pt x="687" y="3089"/>
                    </a:lnTo>
                    <a:lnTo>
                      <a:pt x="610" y="3027"/>
                    </a:lnTo>
                    <a:lnTo>
                      <a:pt x="538" y="2963"/>
                    </a:lnTo>
                    <a:lnTo>
                      <a:pt x="469" y="2894"/>
                    </a:lnTo>
                    <a:lnTo>
                      <a:pt x="405" y="2820"/>
                    </a:lnTo>
                    <a:lnTo>
                      <a:pt x="343" y="2745"/>
                    </a:lnTo>
                    <a:lnTo>
                      <a:pt x="287" y="2664"/>
                    </a:lnTo>
                    <a:lnTo>
                      <a:pt x="235" y="2581"/>
                    </a:lnTo>
                    <a:lnTo>
                      <a:pt x="187" y="2495"/>
                    </a:lnTo>
                    <a:lnTo>
                      <a:pt x="145" y="2406"/>
                    </a:lnTo>
                    <a:lnTo>
                      <a:pt x="107" y="2314"/>
                    </a:lnTo>
                    <a:lnTo>
                      <a:pt x="76" y="2219"/>
                    </a:lnTo>
                    <a:lnTo>
                      <a:pt x="49" y="2123"/>
                    </a:lnTo>
                    <a:lnTo>
                      <a:pt x="28" y="2024"/>
                    </a:lnTo>
                    <a:lnTo>
                      <a:pt x="12" y="1923"/>
                    </a:lnTo>
                    <a:lnTo>
                      <a:pt x="3" y="1820"/>
                    </a:lnTo>
                    <a:lnTo>
                      <a:pt x="0" y="1716"/>
                    </a:lnTo>
                    <a:lnTo>
                      <a:pt x="3" y="1612"/>
                    </a:lnTo>
                    <a:lnTo>
                      <a:pt x="12" y="1509"/>
                    </a:lnTo>
                    <a:lnTo>
                      <a:pt x="28" y="1408"/>
                    </a:lnTo>
                    <a:lnTo>
                      <a:pt x="49" y="1309"/>
                    </a:lnTo>
                    <a:lnTo>
                      <a:pt x="76" y="1213"/>
                    </a:lnTo>
                    <a:lnTo>
                      <a:pt x="107" y="1118"/>
                    </a:lnTo>
                    <a:lnTo>
                      <a:pt x="145" y="1026"/>
                    </a:lnTo>
                    <a:lnTo>
                      <a:pt x="187" y="937"/>
                    </a:lnTo>
                    <a:lnTo>
                      <a:pt x="235" y="851"/>
                    </a:lnTo>
                    <a:lnTo>
                      <a:pt x="287" y="768"/>
                    </a:lnTo>
                    <a:lnTo>
                      <a:pt x="343" y="687"/>
                    </a:lnTo>
                    <a:lnTo>
                      <a:pt x="405" y="612"/>
                    </a:lnTo>
                    <a:lnTo>
                      <a:pt x="469" y="538"/>
                    </a:lnTo>
                    <a:lnTo>
                      <a:pt x="538" y="469"/>
                    </a:lnTo>
                    <a:lnTo>
                      <a:pt x="610" y="405"/>
                    </a:lnTo>
                    <a:lnTo>
                      <a:pt x="687" y="343"/>
                    </a:lnTo>
                    <a:lnTo>
                      <a:pt x="768" y="287"/>
                    </a:lnTo>
                    <a:lnTo>
                      <a:pt x="851" y="235"/>
                    </a:lnTo>
                    <a:lnTo>
                      <a:pt x="937" y="187"/>
                    </a:lnTo>
                    <a:lnTo>
                      <a:pt x="1025" y="145"/>
                    </a:lnTo>
                    <a:lnTo>
                      <a:pt x="1118" y="107"/>
                    </a:lnTo>
                    <a:lnTo>
                      <a:pt x="1213" y="76"/>
                    </a:lnTo>
                    <a:lnTo>
                      <a:pt x="1309" y="49"/>
                    </a:lnTo>
                    <a:lnTo>
                      <a:pt x="1408" y="28"/>
                    </a:lnTo>
                    <a:lnTo>
                      <a:pt x="1509" y="12"/>
                    </a:lnTo>
                    <a:lnTo>
                      <a:pt x="1612" y="3"/>
                    </a:lnTo>
                    <a:lnTo>
                      <a:pt x="17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lumMod val="65000"/>
                    </a:schemeClr>
                  </a:solidFill>
                  <a:latin typeface="Times New Roman" panose="02020603050405020304" pitchFamily="18" charset="0"/>
                  <a:cs typeface="Times New Roman" panose="02020603050405020304" pitchFamily="18" charset="0"/>
                </a:endParaRPr>
              </a:p>
            </p:txBody>
          </p:sp>
          <p:sp>
            <p:nvSpPr>
              <p:cNvPr id="17" name="Freeform 15">
                <a:extLst>
                  <a:ext uri="{FF2B5EF4-FFF2-40B4-BE49-F238E27FC236}">
                    <a16:creationId xmlns:a16="http://schemas.microsoft.com/office/drawing/2014/main" id="{9DE1E48C-B311-41B1-991A-6A9F6F948D4D}"/>
                  </a:ext>
                </a:extLst>
              </p:cNvPr>
              <p:cNvSpPr>
                <a:spLocks/>
              </p:cNvSpPr>
              <p:nvPr/>
            </p:nvSpPr>
            <p:spPr bwMode="auto">
              <a:xfrm>
                <a:off x="2492375" y="3625850"/>
                <a:ext cx="644525" cy="473075"/>
              </a:xfrm>
              <a:custGeom>
                <a:avLst/>
                <a:gdLst>
                  <a:gd name="T0" fmla="*/ 1514 w 1626"/>
                  <a:gd name="T1" fmla="*/ 0 h 1190"/>
                  <a:gd name="T2" fmla="*/ 1536 w 1626"/>
                  <a:gd name="T3" fmla="*/ 2 h 1190"/>
                  <a:gd name="T4" fmla="*/ 1557 w 1626"/>
                  <a:gd name="T5" fmla="*/ 8 h 1190"/>
                  <a:gd name="T6" fmla="*/ 1575 w 1626"/>
                  <a:gd name="T7" fmla="*/ 19 h 1190"/>
                  <a:gd name="T8" fmla="*/ 1593 w 1626"/>
                  <a:gd name="T9" fmla="*/ 33 h 1190"/>
                  <a:gd name="T10" fmla="*/ 1608 w 1626"/>
                  <a:gd name="T11" fmla="*/ 51 h 1190"/>
                  <a:gd name="T12" fmla="*/ 1618 w 1626"/>
                  <a:gd name="T13" fmla="*/ 71 h 1190"/>
                  <a:gd name="T14" fmla="*/ 1624 w 1626"/>
                  <a:gd name="T15" fmla="*/ 92 h 1190"/>
                  <a:gd name="T16" fmla="*/ 1626 w 1626"/>
                  <a:gd name="T17" fmla="*/ 112 h 1190"/>
                  <a:gd name="T18" fmla="*/ 1624 w 1626"/>
                  <a:gd name="T19" fmla="*/ 134 h 1190"/>
                  <a:gd name="T20" fmla="*/ 1618 w 1626"/>
                  <a:gd name="T21" fmla="*/ 155 h 1190"/>
                  <a:gd name="T22" fmla="*/ 1608 w 1626"/>
                  <a:gd name="T23" fmla="*/ 175 h 1190"/>
                  <a:gd name="T24" fmla="*/ 1593 w 1626"/>
                  <a:gd name="T25" fmla="*/ 193 h 1190"/>
                  <a:gd name="T26" fmla="*/ 629 w 1626"/>
                  <a:gd name="T27" fmla="*/ 1157 h 1190"/>
                  <a:gd name="T28" fmla="*/ 629 w 1626"/>
                  <a:gd name="T29" fmla="*/ 1157 h 1190"/>
                  <a:gd name="T30" fmla="*/ 611 w 1626"/>
                  <a:gd name="T31" fmla="*/ 1171 h 1190"/>
                  <a:gd name="T32" fmla="*/ 591 w 1626"/>
                  <a:gd name="T33" fmla="*/ 1182 h 1190"/>
                  <a:gd name="T34" fmla="*/ 571 w 1626"/>
                  <a:gd name="T35" fmla="*/ 1188 h 1190"/>
                  <a:gd name="T36" fmla="*/ 550 w 1626"/>
                  <a:gd name="T37" fmla="*/ 1190 h 1190"/>
                  <a:gd name="T38" fmla="*/ 528 w 1626"/>
                  <a:gd name="T39" fmla="*/ 1188 h 1190"/>
                  <a:gd name="T40" fmla="*/ 507 w 1626"/>
                  <a:gd name="T41" fmla="*/ 1182 h 1190"/>
                  <a:gd name="T42" fmla="*/ 487 w 1626"/>
                  <a:gd name="T43" fmla="*/ 1171 h 1190"/>
                  <a:gd name="T44" fmla="*/ 470 w 1626"/>
                  <a:gd name="T45" fmla="*/ 1157 h 1190"/>
                  <a:gd name="T46" fmla="*/ 33 w 1626"/>
                  <a:gd name="T47" fmla="*/ 720 h 1190"/>
                  <a:gd name="T48" fmla="*/ 18 w 1626"/>
                  <a:gd name="T49" fmla="*/ 702 h 1190"/>
                  <a:gd name="T50" fmla="*/ 8 w 1626"/>
                  <a:gd name="T51" fmla="*/ 682 h 1190"/>
                  <a:gd name="T52" fmla="*/ 2 w 1626"/>
                  <a:gd name="T53" fmla="*/ 662 h 1190"/>
                  <a:gd name="T54" fmla="*/ 0 w 1626"/>
                  <a:gd name="T55" fmla="*/ 640 h 1190"/>
                  <a:gd name="T56" fmla="*/ 2 w 1626"/>
                  <a:gd name="T57" fmla="*/ 619 h 1190"/>
                  <a:gd name="T58" fmla="*/ 8 w 1626"/>
                  <a:gd name="T59" fmla="*/ 598 h 1190"/>
                  <a:gd name="T60" fmla="*/ 18 w 1626"/>
                  <a:gd name="T61" fmla="*/ 578 h 1190"/>
                  <a:gd name="T62" fmla="*/ 33 w 1626"/>
                  <a:gd name="T63" fmla="*/ 561 h 1190"/>
                  <a:gd name="T64" fmla="*/ 51 w 1626"/>
                  <a:gd name="T65" fmla="*/ 546 h 1190"/>
                  <a:gd name="T66" fmla="*/ 69 w 1626"/>
                  <a:gd name="T67" fmla="*/ 536 h 1190"/>
                  <a:gd name="T68" fmla="*/ 90 w 1626"/>
                  <a:gd name="T69" fmla="*/ 529 h 1190"/>
                  <a:gd name="T70" fmla="*/ 112 w 1626"/>
                  <a:gd name="T71" fmla="*/ 527 h 1190"/>
                  <a:gd name="T72" fmla="*/ 134 w 1626"/>
                  <a:gd name="T73" fmla="*/ 529 h 1190"/>
                  <a:gd name="T74" fmla="*/ 155 w 1626"/>
                  <a:gd name="T75" fmla="*/ 536 h 1190"/>
                  <a:gd name="T76" fmla="*/ 174 w 1626"/>
                  <a:gd name="T77" fmla="*/ 546 h 1190"/>
                  <a:gd name="T78" fmla="*/ 192 w 1626"/>
                  <a:gd name="T79" fmla="*/ 561 h 1190"/>
                  <a:gd name="T80" fmla="*/ 550 w 1626"/>
                  <a:gd name="T81" fmla="*/ 918 h 1190"/>
                  <a:gd name="T82" fmla="*/ 1434 w 1626"/>
                  <a:gd name="T83" fmla="*/ 33 h 1190"/>
                  <a:gd name="T84" fmla="*/ 1452 w 1626"/>
                  <a:gd name="T85" fmla="*/ 19 h 1190"/>
                  <a:gd name="T86" fmla="*/ 1471 w 1626"/>
                  <a:gd name="T87" fmla="*/ 8 h 1190"/>
                  <a:gd name="T88" fmla="*/ 1492 w 1626"/>
                  <a:gd name="T89" fmla="*/ 2 h 1190"/>
                  <a:gd name="T90" fmla="*/ 1514 w 1626"/>
                  <a:gd name="T91"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6" h="1190">
                    <a:moveTo>
                      <a:pt x="1514" y="0"/>
                    </a:moveTo>
                    <a:lnTo>
                      <a:pt x="1536" y="2"/>
                    </a:lnTo>
                    <a:lnTo>
                      <a:pt x="1557" y="8"/>
                    </a:lnTo>
                    <a:lnTo>
                      <a:pt x="1575" y="19"/>
                    </a:lnTo>
                    <a:lnTo>
                      <a:pt x="1593" y="33"/>
                    </a:lnTo>
                    <a:lnTo>
                      <a:pt x="1608" y="51"/>
                    </a:lnTo>
                    <a:lnTo>
                      <a:pt x="1618" y="71"/>
                    </a:lnTo>
                    <a:lnTo>
                      <a:pt x="1624" y="92"/>
                    </a:lnTo>
                    <a:lnTo>
                      <a:pt x="1626" y="112"/>
                    </a:lnTo>
                    <a:lnTo>
                      <a:pt x="1624" y="134"/>
                    </a:lnTo>
                    <a:lnTo>
                      <a:pt x="1618" y="155"/>
                    </a:lnTo>
                    <a:lnTo>
                      <a:pt x="1608" y="175"/>
                    </a:lnTo>
                    <a:lnTo>
                      <a:pt x="1593" y="193"/>
                    </a:lnTo>
                    <a:lnTo>
                      <a:pt x="629" y="1157"/>
                    </a:lnTo>
                    <a:lnTo>
                      <a:pt x="629" y="1157"/>
                    </a:lnTo>
                    <a:lnTo>
                      <a:pt x="611" y="1171"/>
                    </a:lnTo>
                    <a:lnTo>
                      <a:pt x="591" y="1182"/>
                    </a:lnTo>
                    <a:lnTo>
                      <a:pt x="571" y="1188"/>
                    </a:lnTo>
                    <a:lnTo>
                      <a:pt x="550" y="1190"/>
                    </a:lnTo>
                    <a:lnTo>
                      <a:pt x="528" y="1188"/>
                    </a:lnTo>
                    <a:lnTo>
                      <a:pt x="507" y="1182"/>
                    </a:lnTo>
                    <a:lnTo>
                      <a:pt x="487" y="1171"/>
                    </a:lnTo>
                    <a:lnTo>
                      <a:pt x="470" y="1157"/>
                    </a:lnTo>
                    <a:lnTo>
                      <a:pt x="33" y="720"/>
                    </a:lnTo>
                    <a:lnTo>
                      <a:pt x="18" y="702"/>
                    </a:lnTo>
                    <a:lnTo>
                      <a:pt x="8" y="682"/>
                    </a:lnTo>
                    <a:lnTo>
                      <a:pt x="2" y="662"/>
                    </a:lnTo>
                    <a:lnTo>
                      <a:pt x="0" y="640"/>
                    </a:lnTo>
                    <a:lnTo>
                      <a:pt x="2" y="619"/>
                    </a:lnTo>
                    <a:lnTo>
                      <a:pt x="8" y="598"/>
                    </a:lnTo>
                    <a:lnTo>
                      <a:pt x="18" y="578"/>
                    </a:lnTo>
                    <a:lnTo>
                      <a:pt x="33" y="561"/>
                    </a:lnTo>
                    <a:lnTo>
                      <a:pt x="51" y="546"/>
                    </a:lnTo>
                    <a:lnTo>
                      <a:pt x="69" y="536"/>
                    </a:lnTo>
                    <a:lnTo>
                      <a:pt x="90" y="529"/>
                    </a:lnTo>
                    <a:lnTo>
                      <a:pt x="112" y="527"/>
                    </a:lnTo>
                    <a:lnTo>
                      <a:pt x="134" y="529"/>
                    </a:lnTo>
                    <a:lnTo>
                      <a:pt x="155" y="536"/>
                    </a:lnTo>
                    <a:lnTo>
                      <a:pt x="174" y="546"/>
                    </a:lnTo>
                    <a:lnTo>
                      <a:pt x="192" y="561"/>
                    </a:lnTo>
                    <a:lnTo>
                      <a:pt x="550" y="918"/>
                    </a:lnTo>
                    <a:lnTo>
                      <a:pt x="1434" y="33"/>
                    </a:lnTo>
                    <a:lnTo>
                      <a:pt x="1452" y="19"/>
                    </a:lnTo>
                    <a:lnTo>
                      <a:pt x="1471" y="8"/>
                    </a:lnTo>
                    <a:lnTo>
                      <a:pt x="1492" y="2"/>
                    </a:lnTo>
                    <a:lnTo>
                      <a:pt x="15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lumMod val="65000"/>
                    </a:schemeClr>
                  </a:solidFill>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CA1F2812-3A75-4EA2-8FBB-2F68FAC12F6C}"/>
                </a:ext>
              </a:extLst>
            </p:cNvPr>
            <p:cNvGrpSpPr/>
            <p:nvPr/>
          </p:nvGrpSpPr>
          <p:grpSpPr>
            <a:xfrm>
              <a:off x="518160" y="4044127"/>
              <a:ext cx="632296" cy="632296"/>
              <a:chOff x="2133600" y="3181350"/>
              <a:chExt cx="1362075" cy="1362075"/>
            </a:xfrm>
            <a:solidFill>
              <a:schemeClr val="accent3"/>
            </a:solidFill>
          </p:grpSpPr>
          <p:sp>
            <p:nvSpPr>
              <p:cNvPr id="20" name="Freeform 14">
                <a:extLst>
                  <a:ext uri="{FF2B5EF4-FFF2-40B4-BE49-F238E27FC236}">
                    <a16:creationId xmlns:a16="http://schemas.microsoft.com/office/drawing/2014/main" id="{E2346223-84A2-4B29-987C-F4578210EB6F}"/>
                  </a:ext>
                </a:extLst>
              </p:cNvPr>
              <p:cNvSpPr>
                <a:spLocks noEditPoints="1"/>
              </p:cNvSpPr>
              <p:nvPr/>
            </p:nvSpPr>
            <p:spPr bwMode="auto">
              <a:xfrm>
                <a:off x="2133600" y="3181350"/>
                <a:ext cx="1362075" cy="1362075"/>
              </a:xfrm>
              <a:custGeom>
                <a:avLst/>
                <a:gdLst>
                  <a:gd name="T0" fmla="*/ 1428 w 3432"/>
                  <a:gd name="T1" fmla="*/ 253 h 3432"/>
                  <a:gd name="T2" fmla="*/ 1073 w 3432"/>
                  <a:gd name="T3" fmla="*/ 371 h 3432"/>
                  <a:gd name="T4" fmla="*/ 763 w 3432"/>
                  <a:gd name="T5" fmla="*/ 570 h 3432"/>
                  <a:gd name="T6" fmla="*/ 513 w 3432"/>
                  <a:gd name="T7" fmla="*/ 836 h 3432"/>
                  <a:gd name="T8" fmla="*/ 334 w 3432"/>
                  <a:gd name="T9" fmla="*/ 1158 h 3432"/>
                  <a:gd name="T10" fmla="*/ 237 w 3432"/>
                  <a:gd name="T11" fmla="*/ 1522 h 3432"/>
                  <a:gd name="T12" fmla="*/ 237 w 3432"/>
                  <a:gd name="T13" fmla="*/ 1910 h 3432"/>
                  <a:gd name="T14" fmla="*/ 334 w 3432"/>
                  <a:gd name="T15" fmla="*/ 2274 h 3432"/>
                  <a:gd name="T16" fmla="*/ 513 w 3432"/>
                  <a:gd name="T17" fmla="*/ 2596 h 3432"/>
                  <a:gd name="T18" fmla="*/ 763 w 3432"/>
                  <a:gd name="T19" fmla="*/ 2862 h 3432"/>
                  <a:gd name="T20" fmla="*/ 1073 w 3432"/>
                  <a:gd name="T21" fmla="*/ 3061 h 3432"/>
                  <a:gd name="T22" fmla="*/ 1428 w 3432"/>
                  <a:gd name="T23" fmla="*/ 3179 h 3432"/>
                  <a:gd name="T24" fmla="*/ 1814 w 3432"/>
                  <a:gd name="T25" fmla="*/ 3204 h 3432"/>
                  <a:gd name="T26" fmla="*/ 2187 w 3432"/>
                  <a:gd name="T27" fmla="*/ 3130 h 3432"/>
                  <a:gd name="T28" fmla="*/ 2520 w 3432"/>
                  <a:gd name="T29" fmla="*/ 2971 h 3432"/>
                  <a:gd name="T30" fmla="*/ 2802 w 3432"/>
                  <a:gd name="T31" fmla="*/ 2737 h 3432"/>
                  <a:gd name="T32" fmla="*/ 3018 w 3432"/>
                  <a:gd name="T33" fmla="*/ 2441 h 3432"/>
                  <a:gd name="T34" fmla="*/ 3157 w 3432"/>
                  <a:gd name="T35" fmla="*/ 2097 h 3432"/>
                  <a:gd name="T36" fmla="*/ 3207 w 3432"/>
                  <a:gd name="T37" fmla="*/ 1716 h 3432"/>
                  <a:gd name="T38" fmla="*/ 3157 w 3432"/>
                  <a:gd name="T39" fmla="*/ 1335 h 3432"/>
                  <a:gd name="T40" fmla="*/ 3018 w 3432"/>
                  <a:gd name="T41" fmla="*/ 991 h 3432"/>
                  <a:gd name="T42" fmla="*/ 2802 w 3432"/>
                  <a:gd name="T43" fmla="*/ 695 h 3432"/>
                  <a:gd name="T44" fmla="*/ 2520 w 3432"/>
                  <a:gd name="T45" fmla="*/ 461 h 3432"/>
                  <a:gd name="T46" fmla="*/ 2187 w 3432"/>
                  <a:gd name="T47" fmla="*/ 302 h 3432"/>
                  <a:gd name="T48" fmla="*/ 1814 w 3432"/>
                  <a:gd name="T49" fmla="*/ 228 h 3432"/>
                  <a:gd name="T50" fmla="*/ 1923 w 3432"/>
                  <a:gd name="T51" fmla="*/ 12 h 3432"/>
                  <a:gd name="T52" fmla="*/ 2314 w 3432"/>
                  <a:gd name="T53" fmla="*/ 107 h 3432"/>
                  <a:gd name="T54" fmla="*/ 2664 w 3432"/>
                  <a:gd name="T55" fmla="*/ 287 h 3432"/>
                  <a:gd name="T56" fmla="*/ 2963 w 3432"/>
                  <a:gd name="T57" fmla="*/ 538 h 3432"/>
                  <a:gd name="T58" fmla="*/ 3197 w 3432"/>
                  <a:gd name="T59" fmla="*/ 851 h 3432"/>
                  <a:gd name="T60" fmla="*/ 3356 w 3432"/>
                  <a:gd name="T61" fmla="*/ 1213 h 3432"/>
                  <a:gd name="T62" fmla="*/ 3429 w 3432"/>
                  <a:gd name="T63" fmla="*/ 1612 h 3432"/>
                  <a:gd name="T64" fmla="*/ 3404 w 3432"/>
                  <a:gd name="T65" fmla="*/ 2024 h 3432"/>
                  <a:gd name="T66" fmla="*/ 3287 w 3432"/>
                  <a:gd name="T67" fmla="*/ 2406 h 3432"/>
                  <a:gd name="T68" fmla="*/ 3089 w 3432"/>
                  <a:gd name="T69" fmla="*/ 2745 h 3432"/>
                  <a:gd name="T70" fmla="*/ 2820 w 3432"/>
                  <a:gd name="T71" fmla="*/ 3027 h 3432"/>
                  <a:gd name="T72" fmla="*/ 2495 w 3432"/>
                  <a:gd name="T73" fmla="*/ 3245 h 3432"/>
                  <a:gd name="T74" fmla="*/ 2123 w 3432"/>
                  <a:gd name="T75" fmla="*/ 3383 h 3432"/>
                  <a:gd name="T76" fmla="*/ 1715 w 3432"/>
                  <a:gd name="T77" fmla="*/ 3432 h 3432"/>
                  <a:gd name="T78" fmla="*/ 1309 w 3432"/>
                  <a:gd name="T79" fmla="*/ 3383 h 3432"/>
                  <a:gd name="T80" fmla="*/ 937 w 3432"/>
                  <a:gd name="T81" fmla="*/ 3245 h 3432"/>
                  <a:gd name="T82" fmla="*/ 610 w 3432"/>
                  <a:gd name="T83" fmla="*/ 3027 h 3432"/>
                  <a:gd name="T84" fmla="*/ 343 w 3432"/>
                  <a:gd name="T85" fmla="*/ 2745 h 3432"/>
                  <a:gd name="T86" fmla="*/ 145 w 3432"/>
                  <a:gd name="T87" fmla="*/ 2406 h 3432"/>
                  <a:gd name="T88" fmla="*/ 28 w 3432"/>
                  <a:gd name="T89" fmla="*/ 2024 h 3432"/>
                  <a:gd name="T90" fmla="*/ 3 w 3432"/>
                  <a:gd name="T91" fmla="*/ 1612 h 3432"/>
                  <a:gd name="T92" fmla="*/ 76 w 3432"/>
                  <a:gd name="T93" fmla="*/ 1213 h 3432"/>
                  <a:gd name="T94" fmla="*/ 235 w 3432"/>
                  <a:gd name="T95" fmla="*/ 851 h 3432"/>
                  <a:gd name="T96" fmla="*/ 469 w 3432"/>
                  <a:gd name="T97" fmla="*/ 538 h 3432"/>
                  <a:gd name="T98" fmla="*/ 768 w 3432"/>
                  <a:gd name="T99" fmla="*/ 287 h 3432"/>
                  <a:gd name="T100" fmla="*/ 1118 w 3432"/>
                  <a:gd name="T101" fmla="*/ 107 h 3432"/>
                  <a:gd name="T102" fmla="*/ 1509 w 3432"/>
                  <a:gd name="T103" fmla="*/ 12 h 3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32" h="3432">
                    <a:moveTo>
                      <a:pt x="1715" y="225"/>
                    </a:moveTo>
                    <a:lnTo>
                      <a:pt x="1618" y="228"/>
                    </a:lnTo>
                    <a:lnTo>
                      <a:pt x="1522" y="237"/>
                    </a:lnTo>
                    <a:lnTo>
                      <a:pt x="1428" y="253"/>
                    </a:lnTo>
                    <a:lnTo>
                      <a:pt x="1335" y="275"/>
                    </a:lnTo>
                    <a:lnTo>
                      <a:pt x="1245" y="302"/>
                    </a:lnTo>
                    <a:lnTo>
                      <a:pt x="1158" y="334"/>
                    </a:lnTo>
                    <a:lnTo>
                      <a:pt x="1073" y="371"/>
                    </a:lnTo>
                    <a:lnTo>
                      <a:pt x="991" y="414"/>
                    </a:lnTo>
                    <a:lnTo>
                      <a:pt x="912" y="461"/>
                    </a:lnTo>
                    <a:lnTo>
                      <a:pt x="836" y="513"/>
                    </a:lnTo>
                    <a:lnTo>
                      <a:pt x="763" y="570"/>
                    </a:lnTo>
                    <a:lnTo>
                      <a:pt x="695" y="630"/>
                    </a:lnTo>
                    <a:lnTo>
                      <a:pt x="630" y="695"/>
                    </a:lnTo>
                    <a:lnTo>
                      <a:pt x="570" y="763"/>
                    </a:lnTo>
                    <a:lnTo>
                      <a:pt x="513" y="836"/>
                    </a:lnTo>
                    <a:lnTo>
                      <a:pt x="461" y="912"/>
                    </a:lnTo>
                    <a:lnTo>
                      <a:pt x="414" y="991"/>
                    </a:lnTo>
                    <a:lnTo>
                      <a:pt x="371" y="1073"/>
                    </a:lnTo>
                    <a:lnTo>
                      <a:pt x="334" y="1158"/>
                    </a:lnTo>
                    <a:lnTo>
                      <a:pt x="302" y="1245"/>
                    </a:lnTo>
                    <a:lnTo>
                      <a:pt x="275" y="1335"/>
                    </a:lnTo>
                    <a:lnTo>
                      <a:pt x="253" y="1428"/>
                    </a:lnTo>
                    <a:lnTo>
                      <a:pt x="237" y="1522"/>
                    </a:lnTo>
                    <a:lnTo>
                      <a:pt x="228" y="1618"/>
                    </a:lnTo>
                    <a:lnTo>
                      <a:pt x="225" y="1716"/>
                    </a:lnTo>
                    <a:lnTo>
                      <a:pt x="228" y="1814"/>
                    </a:lnTo>
                    <a:lnTo>
                      <a:pt x="237" y="1910"/>
                    </a:lnTo>
                    <a:lnTo>
                      <a:pt x="253" y="2004"/>
                    </a:lnTo>
                    <a:lnTo>
                      <a:pt x="275" y="2097"/>
                    </a:lnTo>
                    <a:lnTo>
                      <a:pt x="302" y="2187"/>
                    </a:lnTo>
                    <a:lnTo>
                      <a:pt x="334" y="2274"/>
                    </a:lnTo>
                    <a:lnTo>
                      <a:pt x="371" y="2359"/>
                    </a:lnTo>
                    <a:lnTo>
                      <a:pt x="414" y="2441"/>
                    </a:lnTo>
                    <a:lnTo>
                      <a:pt x="461" y="2520"/>
                    </a:lnTo>
                    <a:lnTo>
                      <a:pt x="513" y="2596"/>
                    </a:lnTo>
                    <a:lnTo>
                      <a:pt x="570" y="2669"/>
                    </a:lnTo>
                    <a:lnTo>
                      <a:pt x="630" y="2737"/>
                    </a:lnTo>
                    <a:lnTo>
                      <a:pt x="695" y="2802"/>
                    </a:lnTo>
                    <a:lnTo>
                      <a:pt x="763" y="2862"/>
                    </a:lnTo>
                    <a:lnTo>
                      <a:pt x="836" y="2919"/>
                    </a:lnTo>
                    <a:lnTo>
                      <a:pt x="912" y="2971"/>
                    </a:lnTo>
                    <a:lnTo>
                      <a:pt x="991" y="3018"/>
                    </a:lnTo>
                    <a:lnTo>
                      <a:pt x="1073" y="3061"/>
                    </a:lnTo>
                    <a:lnTo>
                      <a:pt x="1158" y="3098"/>
                    </a:lnTo>
                    <a:lnTo>
                      <a:pt x="1245" y="3130"/>
                    </a:lnTo>
                    <a:lnTo>
                      <a:pt x="1335" y="3157"/>
                    </a:lnTo>
                    <a:lnTo>
                      <a:pt x="1428" y="3179"/>
                    </a:lnTo>
                    <a:lnTo>
                      <a:pt x="1522" y="3195"/>
                    </a:lnTo>
                    <a:lnTo>
                      <a:pt x="1618" y="3204"/>
                    </a:lnTo>
                    <a:lnTo>
                      <a:pt x="1715" y="3207"/>
                    </a:lnTo>
                    <a:lnTo>
                      <a:pt x="1814" y="3204"/>
                    </a:lnTo>
                    <a:lnTo>
                      <a:pt x="1910" y="3195"/>
                    </a:lnTo>
                    <a:lnTo>
                      <a:pt x="2004" y="3179"/>
                    </a:lnTo>
                    <a:lnTo>
                      <a:pt x="2097" y="3157"/>
                    </a:lnTo>
                    <a:lnTo>
                      <a:pt x="2187" y="3130"/>
                    </a:lnTo>
                    <a:lnTo>
                      <a:pt x="2274" y="3098"/>
                    </a:lnTo>
                    <a:lnTo>
                      <a:pt x="2359" y="3061"/>
                    </a:lnTo>
                    <a:lnTo>
                      <a:pt x="2441" y="3018"/>
                    </a:lnTo>
                    <a:lnTo>
                      <a:pt x="2520" y="2971"/>
                    </a:lnTo>
                    <a:lnTo>
                      <a:pt x="2596" y="2919"/>
                    </a:lnTo>
                    <a:lnTo>
                      <a:pt x="2669" y="2862"/>
                    </a:lnTo>
                    <a:lnTo>
                      <a:pt x="2737" y="2802"/>
                    </a:lnTo>
                    <a:lnTo>
                      <a:pt x="2802" y="2737"/>
                    </a:lnTo>
                    <a:lnTo>
                      <a:pt x="2862" y="2669"/>
                    </a:lnTo>
                    <a:lnTo>
                      <a:pt x="2919" y="2596"/>
                    </a:lnTo>
                    <a:lnTo>
                      <a:pt x="2971" y="2520"/>
                    </a:lnTo>
                    <a:lnTo>
                      <a:pt x="3018" y="2441"/>
                    </a:lnTo>
                    <a:lnTo>
                      <a:pt x="3061" y="2359"/>
                    </a:lnTo>
                    <a:lnTo>
                      <a:pt x="3098" y="2274"/>
                    </a:lnTo>
                    <a:lnTo>
                      <a:pt x="3130" y="2187"/>
                    </a:lnTo>
                    <a:lnTo>
                      <a:pt x="3157" y="2097"/>
                    </a:lnTo>
                    <a:lnTo>
                      <a:pt x="3179" y="2004"/>
                    </a:lnTo>
                    <a:lnTo>
                      <a:pt x="3195" y="1910"/>
                    </a:lnTo>
                    <a:lnTo>
                      <a:pt x="3204" y="1814"/>
                    </a:lnTo>
                    <a:lnTo>
                      <a:pt x="3207" y="1716"/>
                    </a:lnTo>
                    <a:lnTo>
                      <a:pt x="3204" y="1618"/>
                    </a:lnTo>
                    <a:lnTo>
                      <a:pt x="3195" y="1522"/>
                    </a:lnTo>
                    <a:lnTo>
                      <a:pt x="3179" y="1428"/>
                    </a:lnTo>
                    <a:lnTo>
                      <a:pt x="3157" y="1335"/>
                    </a:lnTo>
                    <a:lnTo>
                      <a:pt x="3130" y="1245"/>
                    </a:lnTo>
                    <a:lnTo>
                      <a:pt x="3098" y="1158"/>
                    </a:lnTo>
                    <a:lnTo>
                      <a:pt x="3061" y="1073"/>
                    </a:lnTo>
                    <a:lnTo>
                      <a:pt x="3018" y="991"/>
                    </a:lnTo>
                    <a:lnTo>
                      <a:pt x="2971" y="912"/>
                    </a:lnTo>
                    <a:lnTo>
                      <a:pt x="2919" y="836"/>
                    </a:lnTo>
                    <a:lnTo>
                      <a:pt x="2862" y="763"/>
                    </a:lnTo>
                    <a:lnTo>
                      <a:pt x="2802" y="695"/>
                    </a:lnTo>
                    <a:lnTo>
                      <a:pt x="2737" y="630"/>
                    </a:lnTo>
                    <a:lnTo>
                      <a:pt x="2669" y="570"/>
                    </a:lnTo>
                    <a:lnTo>
                      <a:pt x="2596" y="513"/>
                    </a:lnTo>
                    <a:lnTo>
                      <a:pt x="2520" y="461"/>
                    </a:lnTo>
                    <a:lnTo>
                      <a:pt x="2441" y="414"/>
                    </a:lnTo>
                    <a:lnTo>
                      <a:pt x="2359" y="371"/>
                    </a:lnTo>
                    <a:lnTo>
                      <a:pt x="2274" y="334"/>
                    </a:lnTo>
                    <a:lnTo>
                      <a:pt x="2187" y="302"/>
                    </a:lnTo>
                    <a:lnTo>
                      <a:pt x="2097" y="275"/>
                    </a:lnTo>
                    <a:lnTo>
                      <a:pt x="2004" y="253"/>
                    </a:lnTo>
                    <a:lnTo>
                      <a:pt x="1910" y="237"/>
                    </a:lnTo>
                    <a:lnTo>
                      <a:pt x="1814" y="228"/>
                    </a:lnTo>
                    <a:lnTo>
                      <a:pt x="1715" y="225"/>
                    </a:lnTo>
                    <a:close/>
                    <a:moveTo>
                      <a:pt x="1715" y="0"/>
                    </a:moveTo>
                    <a:lnTo>
                      <a:pt x="1820" y="3"/>
                    </a:lnTo>
                    <a:lnTo>
                      <a:pt x="1923" y="12"/>
                    </a:lnTo>
                    <a:lnTo>
                      <a:pt x="2024" y="28"/>
                    </a:lnTo>
                    <a:lnTo>
                      <a:pt x="2123" y="49"/>
                    </a:lnTo>
                    <a:lnTo>
                      <a:pt x="2219" y="76"/>
                    </a:lnTo>
                    <a:lnTo>
                      <a:pt x="2314" y="107"/>
                    </a:lnTo>
                    <a:lnTo>
                      <a:pt x="2406" y="145"/>
                    </a:lnTo>
                    <a:lnTo>
                      <a:pt x="2495" y="187"/>
                    </a:lnTo>
                    <a:lnTo>
                      <a:pt x="2581" y="235"/>
                    </a:lnTo>
                    <a:lnTo>
                      <a:pt x="2664" y="287"/>
                    </a:lnTo>
                    <a:lnTo>
                      <a:pt x="2745" y="343"/>
                    </a:lnTo>
                    <a:lnTo>
                      <a:pt x="2820" y="405"/>
                    </a:lnTo>
                    <a:lnTo>
                      <a:pt x="2894" y="469"/>
                    </a:lnTo>
                    <a:lnTo>
                      <a:pt x="2963" y="538"/>
                    </a:lnTo>
                    <a:lnTo>
                      <a:pt x="3027" y="612"/>
                    </a:lnTo>
                    <a:lnTo>
                      <a:pt x="3089" y="687"/>
                    </a:lnTo>
                    <a:lnTo>
                      <a:pt x="3145" y="768"/>
                    </a:lnTo>
                    <a:lnTo>
                      <a:pt x="3197" y="851"/>
                    </a:lnTo>
                    <a:lnTo>
                      <a:pt x="3245" y="937"/>
                    </a:lnTo>
                    <a:lnTo>
                      <a:pt x="3287" y="1026"/>
                    </a:lnTo>
                    <a:lnTo>
                      <a:pt x="3325" y="1118"/>
                    </a:lnTo>
                    <a:lnTo>
                      <a:pt x="3356" y="1213"/>
                    </a:lnTo>
                    <a:lnTo>
                      <a:pt x="3383" y="1309"/>
                    </a:lnTo>
                    <a:lnTo>
                      <a:pt x="3404" y="1408"/>
                    </a:lnTo>
                    <a:lnTo>
                      <a:pt x="3420" y="1509"/>
                    </a:lnTo>
                    <a:lnTo>
                      <a:pt x="3429" y="1612"/>
                    </a:lnTo>
                    <a:lnTo>
                      <a:pt x="3432" y="1716"/>
                    </a:lnTo>
                    <a:lnTo>
                      <a:pt x="3429" y="1820"/>
                    </a:lnTo>
                    <a:lnTo>
                      <a:pt x="3420" y="1923"/>
                    </a:lnTo>
                    <a:lnTo>
                      <a:pt x="3404" y="2024"/>
                    </a:lnTo>
                    <a:lnTo>
                      <a:pt x="3383" y="2123"/>
                    </a:lnTo>
                    <a:lnTo>
                      <a:pt x="3356" y="2219"/>
                    </a:lnTo>
                    <a:lnTo>
                      <a:pt x="3325" y="2314"/>
                    </a:lnTo>
                    <a:lnTo>
                      <a:pt x="3287" y="2406"/>
                    </a:lnTo>
                    <a:lnTo>
                      <a:pt x="3245" y="2495"/>
                    </a:lnTo>
                    <a:lnTo>
                      <a:pt x="3197" y="2581"/>
                    </a:lnTo>
                    <a:lnTo>
                      <a:pt x="3145" y="2664"/>
                    </a:lnTo>
                    <a:lnTo>
                      <a:pt x="3089" y="2745"/>
                    </a:lnTo>
                    <a:lnTo>
                      <a:pt x="3027" y="2820"/>
                    </a:lnTo>
                    <a:lnTo>
                      <a:pt x="2963" y="2894"/>
                    </a:lnTo>
                    <a:lnTo>
                      <a:pt x="2894" y="2963"/>
                    </a:lnTo>
                    <a:lnTo>
                      <a:pt x="2820" y="3027"/>
                    </a:lnTo>
                    <a:lnTo>
                      <a:pt x="2745" y="3089"/>
                    </a:lnTo>
                    <a:lnTo>
                      <a:pt x="2664" y="3145"/>
                    </a:lnTo>
                    <a:lnTo>
                      <a:pt x="2581" y="3197"/>
                    </a:lnTo>
                    <a:lnTo>
                      <a:pt x="2495" y="3245"/>
                    </a:lnTo>
                    <a:lnTo>
                      <a:pt x="2406" y="3287"/>
                    </a:lnTo>
                    <a:lnTo>
                      <a:pt x="2314" y="3325"/>
                    </a:lnTo>
                    <a:lnTo>
                      <a:pt x="2219" y="3356"/>
                    </a:lnTo>
                    <a:lnTo>
                      <a:pt x="2123" y="3383"/>
                    </a:lnTo>
                    <a:lnTo>
                      <a:pt x="2024" y="3404"/>
                    </a:lnTo>
                    <a:lnTo>
                      <a:pt x="1923" y="3420"/>
                    </a:lnTo>
                    <a:lnTo>
                      <a:pt x="1820" y="3429"/>
                    </a:lnTo>
                    <a:lnTo>
                      <a:pt x="1715" y="3432"/>
                    </a:lnTo>
                    <a:lnTo>
                      <a:pt x="1612" y="3429"/>
                    </a:lnTo>
                    <a:lnTo>
                      <a:pt x="1509" y="3420"/>
                    </a:lnTo>
                    <a:lnTo>
                      <a:pt x="1408" y="3404"/>
                    </a:lnTo>
                    <a:lnTo>
                      <a:pt x="1309" y="3383"/>
                    </a:lnTo>
                    <a:lnTo>
                      <a:pt x="1213" y="3356"/>
                    </a:lnTo>
                    <a:lnTo>
                      <a:pt x="1118" y="3325"/>
                    </a:lnTo>
                    <a:lnTo>
                      <a:pt x="1025" y="3287"/>
                    </a:lnTo>
                    <a:lnTo>
                      <a:pt x="937" y="3245"/>
                    </a:lnTo>
                    <a:lnTo>
                      <a:pt x="851" y="3197"/>
                    </a:lnTo>
                    <a:lnTo>
                      <a:pt x="768" y="3145"/>
                    </a:lnTo>
                    <a:lnTo>
                      <a:pt x="687" y="3089"/>
                    </a:lnTo>
                    <a:lnTo>
                      <a:pt x="610" y="3027"/>
                    </a:lnTo>
                    <a:lnTo>
                      <a:pt x="538" y="2963"/>
                    </a:lnTo>
                    <a:lnTo>
                      <a:pt x="469" y="2894"/>
                    </a:lnTo>
                    <a:lnTo>
                      <a:pt x="405" y="2820"/>
                    </a:lnTo>
                    <a:lnTo>
                      <a:pt x="343" y="2745"/>
                    </a:lnTo>
                    <a:lnTo>
                      <a:pt x="287" y="2664"/>
                    </a:lnTo>
                    <a:lnTo>
                      <a:pt x="235" y="2581"/>
                    </a:lnTo>
                    <a:lnTo>
                      <a:pt x="187" y="2495"/>
                    </a:lnTo>
                    <a:lnTo>
                      <a:pt x="145" y="2406"/>
                    </a:lnTo>
                    <a:lnTo>
                      <a:pt x="107" y="2314"/>
                    </a:lnTo>
                    <a:lnTo>
                      <a:pt x="76" y="2219"/>
                    </a:lnTo>
                    <a:lnTo>
                      <a:pt x="49" y="2123"/>
                    </a:lnTo>
                    <a:lnTo>
                      <a:pt x="28" y="2024"/>
                    </a:lnTo>
                    <a:lnTo>
                      <a:pt x="12" y="1923"/>
                    </a:lnTo>
                    <a:lnTo>
                      <a:pt x="3" y="1820"/>
                    </a:lnTo>
                    <a:lnTo>
                      <a:pt x="0" y="1716"/>
                    </a:lnTo>
                    <a:lnTo>
                      <a:pt x="3" y="1612"/>
                    </a:lnTo>
                    <a:lnTo>
                      <a:pt x="12" y="1509"/>
                    </a:lnTo>
                    <a:lnTo>
                      <a:pt x="28" y="1408"/>
                    </a:lnTo>
                    <a:lnTo>
                      <a:pt x="49" y="1309"/>
                    </a:lnTo>
                    <a:lnTo>
                      <a:pt x="76" y="1213"/>
                    </a:lnTo>
                    <a:lnTo>
                      <a:pt x="107" y="1118"/>
                    </a:lnTo>
                    <a:lnTo>
                      <a:pt x="145" y="1026"/>
                    </a:lnTo>
                    <a:lnTo>
                      <a:pt x="187" y="937"/>
                    </a:lnTo>
                    <a:lnTo>
                      <a:pt x="235" y="851"/>
                    </a:lnTo>
                    <a:lnTo>
                      <a:pt x="287" y="768"/>
                    </a:lnTo>
                    <a:lnTo>
                      <a:pt x="343" y="687"/>
                    </a:lnTo>
                    <a:lnTo>
                      <a:pt x="405" y="612"/>
                    </a:lnTo>
                    <a:lnTo>
                      <a:pt x="469" y="538"/>
                    </a:lnTo>
                    <a:lnTo>
                      <a:pt x="538" y="469"/>
                    </a:lnTo>
                    <a:lnTo>
                      <a:pt x="610" y="405"/>
                    </a:lnTo>
                    <a:lnTo>
                      <a:pt x="687" y="343"/>
                    </a:lnTo>
                    <a:lnTo>
                      <a:pt x="768" y="287"/>
                    </a:lnTo>
                    <a:lnTo>
                      <a:pt x="851" y="235"/>
                    </a:lnTo>
                    <a:lnTo>
                      <a:pt x="937" y="187"/>
                    </a:lnTo>
                    <a:lnTo>
                      <a:pt x="1025" y="145"/>
                    </a:lnTo>
                    <a:lnTo>
                      <a:pt x="1118" y="107"/>
                    </a:lnTo>
                    <a:lnTo>
                      <a:pt x="1213" y="76"/>
                    </a:lnTo>
                    <a:lnTo>
                      <a:pt x="1309" y="49"/>
                    </a:lnTo>
                    <a:lnTo>
                      <a:pt x="1408" y="28"/>
                    </a:lnTo>
                    <a:lnTo>
                      <a:pt x="1509" y="12"/>
                    </a:lnTo>
                    <a:lnTo>
                      <a:pt x="1612" y="3"/>
                    </a:lnTo>
                    <a:lnTo>
                      <a:pt x="17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lumMod val="65000"/>
                    </a:schemeClr>
                  </a:solidFill>
                  <a:latin typeface="Times New Roman" panose="02020603050405020304" pitchFamily="18" charset="0"/>
                  <a:cs typeface="Times New Roman" panose="02020603050405020304" pitchFamily="18" charset="0"/>
                </a:endParaRPr>
              </a:p>
            </p:txBody>
          </p:sp>
          <p:sp>
            <p:nvSpPr>
              <p:cNvPr id="21" name="Freeform 15">
                <a:extLst>
                  <a:ext uri="{FF2B5EF4-FFF2-40B4-BE49-F238E27FC236}">
                    <a16:creationId xmlns:a16="http://schemas.microsoft.com/office/drawing/2014/main" id="{784BC16C-F0BC-4806-84E8-6D6EE5BECE36}"/>
                  </a:ext>
                </a:extLst>
              </p:cNvPr>
              <p:cNvSpPr>
                <a:spLocks/>
              </p:cNvSpPr>
              <p:nvPr/>
            </p:nvSpPr>
            <p:spPr bwMode="auto">
              <a:xfrm>
                <a:off x="2492375" y="3625850"/>
                <a:ext cx="644525" cy="473075"/>
              </a:xfrm>
              <a:custGeom>
                <a:avLst/>
                <a:gdLst>
                  <a:gd name="T0" fmla="*/ 1514 w 1626"/>
                  <a:gd name="T1" fmla="*/ 0 h 1190"/>
                  <a:gd name="T2" fmla="*/ 1536 w 1626"/>
                  <a:gd name="T3" fmla="*/ 2 h 1190"/>
                  <a:gd name="T4" fmla="*/ 1557 w 1626"/>
                  <a:gd name="T5" fmla="*/ 8 h 1190"/>
                  <a:gd name="T6" fmla="*/ 1575 w 1626"/>
                  <a:gd name="T7" fmla="*/ 19 h 1190"/>
                  <a:gd name="T8" fmla="*/ 1593 w 1626"/>
                  <a:gd name="T9" fmla="*/ 33 h 1190"/>
                  <a:gd name="T10" fmla="*/ 1608 w 1626"/>
                  <a:gd name="T11" fmla="*/ 51 h 1190"/>
                  <a:gd name="T12" fmla="*/ 1618 w 1626"/>
                  <a:gd name="T13" fmla="*/ 71 h 1190"/>
                  <a:gd name="T14" fmla="*/ 1624 w 1626"/>
                  <a:gd name="T15" fmla="*/ 92 h 1190"/>
                  <a:gd name="T16" fmla="*/ 1626 w 1626"/>
                  <a:gd name="T17" fmla="*/ 112 h 1190"/>
                  <a:gd name="T18" fmla="*/ 1624 w 1626"/>
                  <a:gd name="T19" fmla="*/ 134 h 1190"/>
                  <a:gd name="T20" fmla="*/ 1618 w 1626"/>
                  <a:gd name="T21" fmla="*/ 155 h 1190"/>
                  <a:gd name="T22" fmla="*/ 1608 w 1626"/>
                  <a:gd name="T23" fmla="*/ 175 h 1190"/>
                  <a:gd name="T24" fmla="*/ 1593 w 1626"/>
                  <a:gd name="T25" fmla="*/ 193 h 1190"/>
                  <a:gd name="T26" fmla="*/ 629 w 1626"/>
                  <a:gd name="T27" fmla="*/ 1157 h 1190"/>
                  <a:gd name="T28" fmla="*/ 629 w 1626"/>
                  <a:gd name="T29" fmla="*/ 1157 h 1190"/>
                  <a:gd name="T30" fmla="*/ 611 w 1626"/>
                  <a:gd name="T31" fmla="*/ 1171 h 1190"/>
                  <a:gd name="T32" fmla="*/ 591 w 1626"/>
                  <a:gd name="T33" fmla="*/ 1182 h 1190"/>
                  <a:gd name="T34" fmla="*/ 571 w 1626"/>
                  <a:gd name="T35" fmla="*/ 1188 h 1190"/>
                  <a:gd name="T36" fmla="*/ 550 w 1626"/>
                  <a:gd name="T37" fmla="*/ 1190 h 1190"/>
                  <a:gd name="T38" fmla="*/ 528 w 1626"/>
                  <a:gd name="T39" fmla="*/ 1188 h 1190"/>
                  <a:gd name="T40" fmla="*/ 507 w 1626"/>
                  <a:gd name="T41" fmla="*/ 1182 h 1190"/>
                  <a:gd name="T42" fmla="*/ 487 w 1626"/>
                  <a:gd name="T43" fmla="*/ 1171 h 1190"/>
                  <a:gd name="T44" fmla="*/ 470 w 1626"/>
                  <a:gd name="T45" fmla="*/ 1157 h 1190"/>
                  <a:gd name="T46" fmla="*/ 33 w 1626"/>
                  <a:gd name="T47" fmla="*/ 720 h 1190"/>
                  <a:gd name="T48" fmla="*/ 18 w 1626"/>
                  <a:gd name="T49" fmla="*/ 702 h 1190"/>
                  <a:gd name="T50" fmla="*/ 8 w 1626"/>
                  <a:gd name="T51" fmla="*/ 682 h 1190"/>
                  <a:gd name="T52" fmla="*/ 2 w 1626"/>
                  <a:gd name="T53" fmla="*/ 662 h 1190"/>
                  <a:gd name="T54" fmla="*/ 0 w 1626"/>
                  <a:gd name="T55" fmla="*/ 640 h 1190"/>
                  <a:gd name="T56" fmla="*/ 2 w 1626"/>
                  <a:gd name="T57" fmla="*/ 619 h 1190"/>
                  <a:gd name="T58" fmla="*/ 8 w 1626"/>
                  <a:gd name="T59" fmla="*/ 598 h 1190"/>
                  <a:gd name="T60" fmla="*/ 18 w 1626"/>
                  <a:gd name="T61" fmla="*/ 578 h 1190"/>
                  <a:gd name="T62" fmla="*/ 33 w 1626"/>
                  <a:gd name="T63" fmla="*/ 561 h 1190"/>
                  <a:gd name="T64" fmla="*/ 51 w 1626"/>
                  <a:gd name="T65" fmla="*/ 546 h 1190"/>
                  <a:gd name="T66" fmla="*/ 69 w 1626"/>
                  <a:gd name="T67" fmla="*/ 536 h 1190"/>
                  <a:gd name="T68" fmla="*/ 90 w 1626"/>
                  <a:gd name="T69" fmla="*/ 529 h 1190"/>
                  <a:gd name="T70" fmla="*/ 112 w 1626"/>
                  <a:gd name="T71" fmla="*/ 527 h 1190"/>
                  <a:gd name="T72" fmla="*/ 134 w 1626"/>
                  <a:gd name="T73" fmla="*/ 529 h 1190"/>
                  <a:gd name="T74" fmla="*/ 155 w 1626"/>
                  <a:gd name="T75" fmla="*/ 536 h 1190"/>
                  <a:gd name="T76" fmla="*/ 174 w 1626"/>
                  <a:gd name="T77" fmla="*/ 546 h 1190"/>
                  <a:gd name="T78" fmla="*/ 192 w 1626"/>
                  <a:gd name="T79" fmla="*/ 561 h 1190"/>
                  <a:gd name="T80" fmla="*/ 550 w 1626"/>
                  <a:gd name="T81" fmla="*/ 918 h 1190"/>
                  <a:gd name="T82" fmla="*/ 1434 w 1626"/>
                  <a:gd name="T83" fmla="*/ 33 h 1190"/>
                  <a:gd name="T84" fmla="*/ 1452 w 1626"/>
                  <a:gd name="T85" fmla="*/ 19 h 1190"/>
                  <a:gd name="T86" fmla="*/ 1471 w 1626"/>
                  <a:gd name="T87" fmla="*/ 8 h 1190"/>
                  <a:gd name="T88" fmla="*/ 1492 w 1626"/>
                  <a:gd name="T89" fmla="*/ 2 h 1190"/>
                  <a:gd name="T90" fmla="*/ 1514 w 1626"/>
                  <a:gd name="T91" fmla="*/ 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26" h="1190">
                    <a:moveTo>
                      <a:pt x="1514" y="0"/>
                    </a:moveTo>
                    <a:lnTo>
                      <a:pt x="1536" y="2"/>
                    </a:lnTo>
                    <a:lnTo>
                      <a:pt x="1557" y="8"/>
                    </a:lnTo>
                    <a:lnTo>
                      <a:pt x="1575" y="19"/>
                    </a:lnTo>
                    <a:lnTo>
                      <a:pt x="1593" y="33"/>
                    </a:lnTo>
                    <a:lnTo>
                      <a:pt x="1608" y="51"/>
                    </a:lnTo>
                    <a:lnTo>
                      <a:pt x="1618" y="71"/>
                    </a:lnTo>
                    <a:lnTo>
                      <a:pt x="1624" y="92"/>
                    </a:lnTo>
                    <a:lnTo>
                      <a:pt x="1626" y="112"/>
                    </a:lnTo>
                    <a:lnTo>
                      <a:pt x="1624" y="134"/>
                    </a:lnTo>
                    <a:lnTo>
                      <a:pt x="1618" y="155"/>
                    </a:lnTo>
                    <a:lnTo>
                      <a:pt x="1608" y="175"/>
                    </a:lnTo>
                    <a:lnTo>
                      <a:pt x="1593" y="193"/>
                    </a:lnTo>
                    <a:lnTo>
                      <a:pt x="629" y="1157"/>
                    </a:lnTo>
                    <a:lnTo>
                      <a:pt x="629" y="1157"/>
                    </a:lnTo>
                    <a:lnTo>
                      <a:pt x="611" y="1171"/>
                    </a:lnTo>
                    <a:lnTo>
                      <a:pt x="591" y="1182"/>
                    </a:lnTo>
                    <a:lnTo>
                      <a:pt x="571" y="1188"/>
                    </a:lnTo>
                    <a:lnTo>
                      <a:pt x="550" y="1190"/>
                    </a:lnTo>
                    <a:lnTo>
                      <a:pt x="528" y="1188"/>
                    </a:lnTo>
                    <a:lnTo>
                      <a:pt x="507" y="1182"/>
                    </a:lnTo>
                    <a:lnTo>
                      <a:pt x="487" y="1171"/>
                    </a:lnTo>
                    <a:lnTo>
                      <a:pt x="470" y="1157"/>
                    </a:lnTo>
                    <a:lnTo>
                      <a:pt x="33" y="720"/>
                    </a:lnTo>
                    <a:lnTo>
                      <a:pt x="18" y="702"/>
                    </a:lnTo>
                    <a:lnTo>
                      <a:pt x="8" y="682"/>
                    </a:lnTo>
                    <a:lnTo>
                      <a:pt x="2" y="662"/>
                    </a:lnTo>
                    <a:lnTo>
                      <a:pt x="0" y="640"/>
                    </a:lnTo>
                    <a:lnTo>
                      <a:pt x="2" y="619"/>
                    </a:lnTo>
                    <a:lnTo>
                      <a:pt x="8" y="598"/>
                    </a:lnTo>
                    <a:lnTo>
                      <a:pt x="18" y="578"/>
                    </a:lnTo>
                    <a:lnTo>
                      <a:pt x="33" y="561"/>
                    </a:lnTo>
                    <a:lnTo>
                      <a:pt x="51" y="546"/>
                    </a:lnTo>
                    <a:lnTo>
                      <a:pt x="69" y="536"/>
                    </a:lnTo>
                    <a:lnTo>
                      <a:pt x="90" y="529"/>
                    </a:lnTo>
                    <a:lnTo>
                      <a:pt x="112" y="527"/>
                    </a:lnTo>
                    <a:lnTo>
                      <a:pt x="134" y="529"/>
                    </a:lnTo>
                    <a:lnTo>
                      <a:pt x="155" y="536"/>
                    </a:lnTo>
                    <a:lnTo>
                      <a:pt x="174" y="546"/>
                    </a:lnTo>
                    <a:lnTo>
                      <a:pt x="192" y="561"/>
                    </a:lnTo>
                    <a:lnTo>
                      <a:pt x="550" y="918"/>
                    </a:lnTo>
                    <a:lnTo>
                      <a:pt x="1434" y="33"/>
                    </a:lnTo>
                    <a:lnTo>
                      <a:pt x="1452" y="19"/>
                    </a:lnTo>
                    <a:lnTo>
                      <a:pt x="1471" y="8"/>
                    </a:lnTo>
                    <a:lnTo>
                      <a:pt x="1492" y="2"/>
                    </a:lnTo>
                    <a:lnTo>
                      <a:pt x="15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schemeClr val="bg1">
                      <a:lumMod val="65000"/>
                    </a:schemeClr>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9795993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E8CA-7CA4-D7C8-1668-1EF01C00DE18}"/>
              </a:ext>
            </a:extLst>
          </p:cNvPr>
          <p:cNvSpPr>
            <a:spLocks noGrp="1"/>
          </p:cNvSpPr>
          <p:nvPr>
            <p:ph type="title"/>
          </p:nvPr>
        </p:nvSpPr>
        <p:spPr>
          <a:xfrm>
            <a:off x="628650" y="152193"/>
            <a:ext cx="7886700" cy="994172"/>
          </a:xfrm>
        </p:spPr>
        <p:txBody>
          <a:bodyPr>
            <a:normAutofit/>
          </a:bodyPr>
          <a:lstStyle/>
          <a:p>
            <a:r>
              <a:rPr lang="en-US" dirty="0">
                <a:latin typeface="Times New Roman" panose="02020603050405020304" pitchFamily="18" charset="0"/>
                <a:cs typeface="Times New Roman" panose="02020603050405020304" pitchFamily="18" charset="0"/>
              </a:rPr>
              <a:t>Phase 2: Aims</a:t>
            </a:r>
          </a:p>
        </p:txBody>
      </p:sp>
      <p:graphicFrame>
        <p:nvGraphicFramePr>
          <p:cNvPr id="5" name="Content Placeholder 2">
            <a:extLst>
              <a:ext uri="{FF2B5EF4-FFF2-40B4-BE49-F238E27FC236}">
                <a16:creationId xmlns:a16="http://schemas.microsoft.com/office/drawing/2014/main" id="{E41B4433-8EAC-4758-613D-A01C7FA04CBA}"/>
              </a:ext>
            </a:extLst>
          </p:cNvPr>
          <p:cNvGraphicFramePr>
            <a:graphicFrameLocks noGrp="1"/>
          </p:cNvGraphicFramePr>
          <p:nvPr>
            <p:ph idx="1"/>
          </p:nvPr>
        </p:nvGraphicFramePr>
        <p:xfrm>
          <a:off x="381414" y="1268016"/>
          <a:ext cx="8381172" cy="3723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2340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2424</Words>
  <Application>Microsoft Macintosh PowerPoint</Application>
  <PresentationFormat>On-screen Show (16:9)</PresentationFormat>
  <Paragraphs>415</Paragraphs>
  <Slides>31</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Calibri Light</vt:lpstr>
      <vt:lpstr>Times New Roman</vt:lpstr>
      <vt:lpstr>Wingdings</vt:lpstr>
      <vt:lpstr>Simple Light</vt:lpstr>
      <vt:lpstr>1_Office Theme</vt:lpstr>
      <vt:lpstr>Office Theme</vt:lpstr>
      <vt:lpstr>Phase 1: Utility of educating the Hispanic and Latino population about genetics services using culturally targeted videos  Phase 2: Exploring the viewers’ perspectives, attitudes, and actions taken post-video </vt:lpstr>
      <vt:lpstr>Literature review</vt:lpstr>
      <vt:lpstr>Sharing Health Information </vt:lpstr>
      <vt:lpstr>Educational videos</vt:lpstr>
      <vt:lpstr>Educational videos (cont.)</vt:lpstr>
      <vt:lpstr>Study Goals and Aims</vt:lpstr>
      <vt:lpstr>Research goal</vt:lpstr>
      <vt:lpstr>Phase 1: Aims</vt:lpstr>
      <vt:lpstr>Phase 2: Aims</vt:lpstr>
      <vt:lpstr>Methods Overview</vt:lpstr>
      <vt:lpstr>Phase 1</vt:lpstr>
      <vt:lpstr>PowerPoint Presentation</vt:lpstr>
      <vt:lpstr>Phase 1 Results</vt:lpstr>
      <vt:lpstr>Sociodemographic characteristics</vt:lpstr>
      <vt:lpstr>Genetic services awareness</vt:lpstr>
      <vt:lpstr>Genetic knowledge scores</vt:lpstr>
      <vt:lpstr>Attitudes toward health communication</vt:lpstr>
      <vt:lpstr>Changes in behavior regarding family health communications measured after video</vt:lpstr>
      <vt:lpstr>Changes in behavior regarding health communication for participants who identified as communication hesitant</vt:lpstr>
      <vt:lpstr>Phase 2 Results</vt:lpstr>
      <vt:lpstr>PowerPoint Presentation</vt:lpstr>
      <vt:lpstr>PowerPoint Presentation</vt:lpstr>
      <vt:lpstr>Theme 1: High quality and impression of video content</vt:lpstr>
      <vt:lpstr>Theme 2: Impact and value of videos</vt:lpstr>
      <vt:lpstr>Theme 3: Future requests based on personal experiences</vt:lpstr>
      <vt:lpstr>PowerPoint Presentation</vt:lpstr>
      <vt:lpstr>Theme 4: Barriers to accessing genetics services</vt:lpstr>
      <vt:lpstr>Discussion</vt:lpstr>
      <vt:lpstr>PowerPoint Presentation</vt:lpstr>
      <vt:lpstr>Conclusions</vt:lpstr>
      <vt:lpstr>Future Video Recommendations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Smith, Carson</cp:lastModifiedBy>
  <cp:revision>4</cp:revision>
  <dcterms:modified xsi:type="dcterms:W3CDTF">2023-05-23T03:33:02Z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390d5-a4f3-448c-8368-24080179bc53_Enabled">
    <vt:lpwstr>true</vt:lpwstr>
  </property>
  <property fmtid="{D5CDD505-2E9C-101B-9397-08002B2CF9AE}" pid="3" name="MSIP_Label_8ca390d5-a4f3-448c-8368-24080179bc53_SetDate">
    <vt:lpwstr>2023-05-17T17:09:56Z</vt:lpwstr>
  </property>
  <property fmtid="{D5CDD505-2E9C-101B-9397-08002B2CF9AE}" pid="4" name="MSIP_Label_8ca390d5-a4f3-448c-8368-24080179bc53_Method">
    <vt:lpwstr>Standard</vt:lpwstr>
  </property>
  <property fmtid="{D5CDD505-2E9C-101B-9397-08002B2CF9AE}" pid="5" name="MSIP_Label_8ca390d5-a4f3-448c-8368-24080179bc53_Name">
    <vt:lpwstr>Low Risk</vt:lpwstr>
  </property>
  <property fmtid="{D5CDD505-2E9C-101B-9397-08002B2CF9AE}" pid="6" name="MSIP_Label_8ca390d5-a4f3-448c-8368-24080179bc53_SiteId">
    <vt:lpwstr>5b703aa0-061f-4ed9-beca-765a39ee1304</vt:lpwstr>
  </property>
  <property fmtid="{D5CDD505-2E9C-101B-9397-08002B2CF9AE}" pid="7" name="MSIP_Label_8ca390d5-a4f3-448c-8368-24080179bc53_ActionId">
    <vt:lpwstr>0b64c34a-cf0a-4f2d-85cf-bdace496fe59</vt:lpwstr>
  </property>
  <property fmtid="{D5CDD505-2E9C-101B-9397-08002B2CF9AE}" pid="8" name="MSIP_Label_8ca390d5-a4f3-448c-8368-24080179bc53_ContentBits">
    <vt:lpwstr>0</vt:lpwstr>
  </property>
</Properties>
</file>